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20" r:id="rId2"/>
    <p:sldId id="361" r:id="rId3"/>
    <p:sldId id="323" r:id="rId4"/>
    <p:sldId id="364" r:id="rId5"/>
    <p:sldId id="358" r:id="rId6"/>
    <p:sldId id="360" r:id="rId7"/>
    <p:sldId id="327" r:id="rId8"/>
    <p:sldId id="363" r:id="rId9"/>
    <p:sldId id="342" r:id="rId10"/>
    <p:sldId id="330" r:id="rId1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72C"/>
    <a:srgbClr val="FF9900"/>
    <a:srgbClr val="C4B556"/>
    <a:srgbClr val="FFFFFF"/>
    <a:srgbClr val="9BBB59"/>
    <a:srgbClr val="CC3300"/>
    <a:srgbClr val="00CC00"/>
    <a:srgbClr val="66FF66"/>
    <a:srgbClr val="00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38" autoAdjust="0"/>
    <p:restoredTop sz="95441" autoAdjust="0"/>
  </p:normalViewPr>
  <p:slideViewPr>
    <p:cSldViewPr>
      <p:cViewPr varScale="1">
        <p:scale>
          <a:sx n="87" d="100"/>
          <a:sy n="87" d="100"/>
        </p:scale>
        <p:origin x="84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'1'!$B$1</c:f>
              <c:strCache>
                <c:ptCount val="1"/>
                <c:pt idx="0">
                  <c:v>Бүгд</c:v>
                </c:pt>
              </c:strCache>
            </c:strRef>
          </c:tx>
          <c:spPr>
            <a:gradFill>
              <a:gsLst>
                <a:gs pos="0">
                  <a:schemeClr val="bg1"/>
                </a:gs>
                <a:gs pos="50000">
                  <a:srgbClr val="FFFFFF">
                    <a:alpha val="63000"/>
                  </a:srgbClr>
                </a:gs>
                <a:gs pos="100000">
                  <a:schemeClr val="bg1">
                    <a:alpha val="40000"/>
                  </a:schemeClr>
                </a:gs>
                <a:gs pos="0">
                  <a:schemeClr val="accent6"/>
                </a:gs>
              </a:gsLst>
              <a:lin ang="5400000" scaled="1"/>
            </a:gradFill>
            <a:ln w="19050" cap="rnd">
              <a:solidFill>
                <a:schemeClr val="bg1"/>
              </a:solidFill>
              <a:miter lim="800000"/>
            </a:ln>
            <a:effectLst>
              <a:outerShdw blurRad="50800" dist="50800" dir="5400000" sx="1000" sy="1000" algn="ctr" rotWithShape="0">
                <a:srgbClr val="000000"/>
              </a:outerShdw>
            </a:effectLst>
          </c:spPr>
          <c:dLbls>
            <c:dLbl>
              <c:idx val="0"/>
              <c:layout>
                <c:manualLayout>
                  <c:x val="-4.7421449356319194E-3"/>
                  <c:y val="-0.15349386601784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CCA-4C9D-990E-CDF442165A8C}"/>
                </c:ext>
              </c:extLst>
            </c:dLbl>
            <c:dLbl>
              <c:idx val="1"/>
              <c:layout>
                <c:manualLayout>
                  <c:x val="-7.546827070115641E-4"/>
                  <c:y val="-0.177956135045460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CCA-4C9D-990E-CDF442165A8C}"/>
                </c:ext>
              </c:extLst>
            </c:dLbl>
            <c:dLbl>
              <c:idx val="2"/>
              <c:layout>
                <c:manualLayout>
                  <c:x val="-4.7421449356319194E-3"/>
                  <c:y val="-0.17411244503516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CCA-4C9D-990E-CDF442165A8C}"/>
                </c:ext>
              </c:extLst>
            </c:dLbl>
            <c:dLbl>
              <c:idx val="3"/>
              <c:layout>
                <c:manualLayout>
                  <c:x val="-1.4226434806895808E-2"/>
                  <c:y val="-0.18327625793174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CCA-4C9D-990E-CDF442165A8C}"/>
                </c:ext>
              </c:extLst>
            </c:dLbl>
            <c:dLbl>
              <c:idx val="4"/>
              <c:layout>
                <c:manualLayout>
                  <c:x val="-2.0549294721071646E-2"/>
                  <c:y val="-0.2061857901732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CCA-4C9D-990E-CDF442165A8C}"/>
                </c:ext>
              </c:extLst>
            </c:dLbl>
            <c:dLbl>
              <c:idx val="5"/>
              <c:layout>
                <c:manualLayout>
                  <c:x val="-9.4842898712639585E-3"/>
                  <c:y val="-0.245131994983714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CCA-4C9D-990E-CDF442165A8C}"/>
                </c:ext>
              </c:extLst>
            </c:dLbl>
            <c:dLbl>
              <c:idx val="6"/>
              <c:layout>
                <c:manualLayout>
                  <c:x val="-1.4226434806895751E-2"/>
                  <c:y val="-0.387171094880820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CCA-4C9D-990E-CDF442165A8C}"/>
                </c:ext>
              </c:extLst>
            </c:dLbl>
            <c:dLbl>
              <c:idx val="7"/>
              <c:layout>
                <c:manualLayout>
                  <c:x val="-2.0549294721071774E-2"/>
                  <c:y val="-0.40320776744984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CCA-4C9D-990E-CDF442165A8C}"/>
                </c:ext>
              </c:extLst>
            </c:dLbl>
            <c:dLbl>
              <c:idx val="8"/>
              <c:layout>
                <c:manualLayout>
                  <c:x val="-7.9035748927198668E-3"/>
                  <c:y val="-0.41237158034643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CCA-4C9D-990E-CDF442165A8C}"/>
                </c:ext>
              </c:extLst>
            </c:dLbl>
            <c:dLbl>
              <c:idx val="9"/>
              <c:layout>
                <c:manualLayout>
                  <c:x val="3.1614299570878299E-3"/>
                  <c:y val="-0.439863019036197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CCA-4C9D-990E-CDF442165A8C}"/>
                </c:ext>
              </c:extLst>
            </c:dLbl>
            <c:dLbl>
              <c:idx val="10"/>
              <c:layout>
                <c:manualLayout>
                  <c:x val="0"/>
                  <c:y val="-0.438036767495602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CCA-4C9D-990E-CDF442165A8C}"/>
                </c:ext>
              </c:extLst>
            </c:dLbl>
            <c:dLbl>
              <c:idx val="11"/>
              <c:layout>
                <c:manualLayout>
                  <c:x val="-6.3228599141761238E-3"/>
                  <c:y val="-0.43757206581205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CCA-4C9D-990E-CDF442165A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'1'!$A$2:$A$13</c:f>
              <c:strCache>
                <c:ptCount val="12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2020*</c:v>
                </c:pt>
              </c:strCache>
            </c:strRef>
          </c:cat>
          <c:val>
            <c:numRef>
              <c:f>'1'!$B$2:$B$13</c:f>
              <c:numCache>
                <c:formatCode>_(* #,##0_);_(* \(#,##0\);_(* "-"??_);_(@_)</c:formatCode>
                <c:ptCount val="12"/>
                <c:pt idx="0">
                  <c:v>887235</c:v>
                </c:pt>
                <c:pt idx="1">
                  <c:v>992076</c:v>
                </c:pt>
                <c:pt idx="2">
                  <c:v>1036899</c:v>
                </c:pt>
                <c:pt idx="3">
                  <c:v>936646</c:v>
                </c:pt>
                <c:pt idx="4">
                  <c:v>826168</c:v>
                </c:pt>
                <c:pt idx="5">
                  <c:v>1113282</c:v>
                </c:pt>
                <c:pt idx="6">
                  <c:v>1555425</c:v>
                </c:pt>
                <c:pt idx="7">
                  <c:v>1722910</c:v>
                </c:pt>
                <c:pt idx="8">
                  <c:v>2057808</c:v>
                </c:pt>
                <c:pt idx="9">
                  <c:v>2377783</c:v>
                </c:pt>
                <c:pt idx="10">
                  <c:v>2629622</c:v>
                </c:pt>
                <c:pt idx="11">
                  <c:v>2749027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CA-4C9D-990E-CDF442165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931776"/>
        <c:axId val="100963456"/>
      </c:areaChart>
      <c:catAx>
        <c:axId val="95931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0963456"/>
        <c:crosses val="autoZero"/>
        <c:auto val="1"/>
        <c:lblAlgn val="ctr"/>
        <c:lblOffset val="100"/>
        <c:noMultiLvlLbl val="0"/>
      </c:catAx>
      <c:valAx>
        <c:axId val="10096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5931776"/>
        <c:crosses val="autoZero"/>
        <c:crossBetween val="between"/>
        <c:dispUnits>
          <c:builtInUnit val="thousands"/>
          <c:dispUnitsLbl>
            <c:layout/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mn-MN" sz="1200">
                      <a:solidFill>
                        <a:schemeClr val="bg1"/>
                      </a:solidFill>
                    </a:rPr>
                    <a:t>Мян.толгой</a:t>
                  </a:r>
                  <a:endParaRPr lang="en-US" sz="1200">
                    <a:solidFill>
                      <a:schemeClr val="bg1"/>
                    </a:solidFill>
                  </a:endParaRPr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solidFill>
          <a:schemeClr val="accent6">
            <a:alpha val="97000"/>
          </a:schemeClr>
        </a:solidFill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6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62" cy="469199"/>
          </a:xfrm>
          <a:prstGeom prst="rect">
            <a:avLst/>
          </a:prstGeom>
        </p:spPr>
        <p:txBody>
          <a:bodyPr vert="horz" lIns="91835" tIns="45918" rIns="91835" bIns="459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346" y="0"/>
            <a:ext cx="3078462" cy="469199"/>
          </a:xfrm>
          <a:prstGeom prst="rect">
            <a:avLst/>
          </a:prstGeom>
        </p:spPr>
        <p:txBody>
          <a:bodyPr vert="horz" lIns="91835" tIns="45918" rIns="91835" bIns="45918" rtlCol="0"/>
          <a:lstStyle>
            <a:lvl1pPr algn="r">
              <a:defRPr sz="1200"/>
            </a:lvl1pPr>
          </a:lstStyle>
          <a:p>
            <a:fld id="{E54337B1-6564-4439-B2B2-0FB23B596DF1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778"/>
            <a:ext cx="3078462" cy="469199"/>
          </a:xfrm>
          <a:prstGeom prst="rect">
            <a:avLst/>
          </a:prstGeom>
        </p:spPr>
        <p:txBody>
          <a:bodyPr vert="horz" lIns="91835" tIns="45918" rIns="91835" bIns="459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346" y="8917778"/>
            <a:ext cx="3078462" cy="469199"/>
          </a:xfrm>
          <a:prstGeom prst="rect">
            <a:avLst/>
          </a:prstGeom>
        </p:spPr>
        <p:txBody>
          <a:bodyPr vert="horz" lIns="91835" tIns="45918" rIns="91835" bIns="45918" rtlCol="0" anchor="b"/>
          <a:lstStyle>
            <a:lvl1pPr algn="r">
              <a:defRPr sz="1200"/>
            </a:lvl1pPr>
          </a:lstStyle>
          <a:p>
            <a:fld id="{F9CA62D5-94B3-4420-9B2A-E51B73A282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4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1835" tIns="45918" rIns="91835" bIns="459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1835" tIns="45918" rIns="91835" bIns="45918" rtlCol="0"/>
          <a:lstStyle>
            <a:lvl1pPr algn="r">
              <a:defRPr sz="1200"/>
            </a:lvl1pPr>
          </a:lstStyle>
          <a:p>
            <a:fld id="{0D2FC9C5-A699-4116-97A7-7C97CCF99BB7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5" tIns="45918" rIns="91835" bIns="459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27"/>
            <a:ext cx="5681980" cy="4224814"/>
          </a:xfrm>
          <a:prstGeom prst="rect">
            <a:avLst/>
          </a:prstGeom>
        </p:spPr>
        <p:txBody>
          <a:bodyPr vert="horz" lIns="91835" tIns="45918" rIns="91835" bIns="459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69424"/>
          </a:xfrm>
          <a:prstGeom prst="rect">
            <a:avLst/>
          </a:prstGeom>
        </p:spPr>
        <p:txBody>
          <a:bodyPr vert="horz" lIns="91835" tIns="45918" rIns="91835" bIns="459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3"/>
            <a:ext cx="3077739" cy="469424"/>
          </a:xfrm>
          <a:prstGeom prst="rect">
            <a:avLst/>
          </a:prstGeom>
        </p:spPr>
        <p:txBody>
          <a:bodyPr vert="horz" lIns="91835" tIns="45918" rIns="91835" bIns="45918" rtlCol="0" anchor="b"/>
          <a:lstStyle>
            <a:lvl1pPr algn="r">
              <a:defRPr sz="1200"/>
            </a:lvl1pPr>
          </a:lstStyle>
          <a:p>
            <a:fld id="{C7D46D40-2E12-450A-AB9B-1C1AA5EF8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0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6D40-2E12-450A-AB9B-1C1AA5EF863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4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46D40-2E12-450A-AB9B-1C1AA5EF86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00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18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46D40-2E12-450A-AB9B-1C1AA5EF86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6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14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6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06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19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7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388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332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5845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6521"/>
            <a:ext cx="10820400" cy="646908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3200" b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10820400" cy="5354437"/>
          </a:xfrm>
        </p:spPr>
        <p:txBody>
          <a:bodyPr>
            <a:normAutofit/>
          </a:bodyPr>
          <a:lstStyle>
            <a:lvl1pPr algn="just">
              <a:defRPr sz="27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algn="just">
              <a:defRPr sz="24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algn="just">
              <a:defRPr sz="21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algn="just">
              <a:defRPr sz="18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algn="just">
              <a:defRPr sz="180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431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315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00" y="228600"/>
            <a:ext cx="10134600" cy="579439"/>
          </a:xfrm>
          <a:noFill/>
        </p:spPr>
        <p:txBody>
          <a:bodyPr>
            <a:normAutofit/>
          </a:bodyPr>
          <a:lstStyle>
            <a:lvl1pPr algn="l"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7049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016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0463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6846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9214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F8D-B663-4D04-84C4-625A5C92BD6C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1808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905671"/>
            <a:ext cx="10972800" cy="579439"/>
          </a:xfrm>
          <a:prstGeom prst="rect">
            <a:avLst/>
          </a:prstGeom>
          <a:solidFill>
            <a:srgbClr val="FF33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57748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F8D-B663-4D04-84C4-625A5C92BD6C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CE26B-6949-4AE2-A5C0-A5A094114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5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35817" y="2185750"/>
            <a:ext cx="77274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ДОРНОД АЙМГИЙН</a:t>
            </a:r>
            <a:endParaRPr lang="mn-MN" sz="36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mn-MN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ОНЫ МАЛ ТООЛЛОГЫН </a:t>
            </a:r>
            <a:r>
              <a:rPr lang="mn-MN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УРЬДЧИЛСАН ДҮН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714499" y="989112"/>
            <a:ext cx="9448800" cy="0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769485" y="60198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21.01.1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5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C:\Users\oyunjargal\Documents\My Received Files\18.jpg"/>
          <p:cNvPicPr/>
          <p:nvPr/>
        </p:nvPicPr>
        <p:blipFill>
          <a:blip r:embed="rId3" cstate="print"/>
          <a:srcRect l="5405" t="7207" r="5405" b="13514"/>
          <a:stretch>
            <a:fillRect/>
          </a:stretch>
        </p:blipFill>
        <p:spPr bwMode="auto">
          <a:xfrm>
            <a:off x="1524000" y="2245589"/>
            <a:ext cx="2133600" cy="187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5416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F2349C-38AE-4009-8670-F2A96DFA5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4833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91292"/>
            <a:ext cx="7848600" cy="646908"/>
          </a:xfrm>
        </p:spPr>
        <p:txBody>
          <a:bodyPr/>
          <a:lstStyle/>
          <a:p>
            <a:pPr algn="ctr"/>
            <a:r>
              <a:rPr lang="ru-RU" sz="2800" dirty="0"/>
              <a:t>Мал тооллогын </a:t>
            </a:r>
            <a:r>
              <a:rPr lang="ru-RU" sz="2800" dirty="0" smtClean="0"/>
              <a:t>20</a:t>
            </a:r>
            <a:r>
              <a:rPr lang="en-US" sz="2800" dirty="0" smtClean="0"/>
              <a:t>20 </a:t>
            </a:r>
            <a:r>
              <a:rPr lang="ru-RU" sz="2800" dirty="0"/>
              <a:t>оны урьдчилсан дүн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96400" y="1676400"/>
            <a:ext cx="28955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Малын </a:t>
            </a:r>
            <a:r>
              <a:rPr lang="mn-M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тоо өмнөх оноос </a:t>
            </a:r>
            <a:r>
              <a:rPr lang="mn-MN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мянга (</a:t>
            </a:r>
            <a:r>
              <a:rPr lang="mn-MN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.5</a:t>
            </a:r>
            <a:r>
              <a:rPr lang="mn-MN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үүнээс</a:t>
            </a:r>
          </a:p>
          <a:p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хонь 40.</a:t>
            </a:r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мянга</a:t>
            </a:r>
            <a:r>
              <a:rPr lang="mn-MN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(3.2%), </a:t>
            </a:r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ямаа 24.</a:t>
            </a:r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мянга </a:t>
            </a:r>
            <a:r>
              <a:rPr lang="mn-MN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%), </a:t>
            </a:r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адуу 26.</a:t>
            </a:r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mn-MN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</a:t>
            </a:r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.9</a:t>
            </a:r>
            <a:r>
              <a:rPr lang="mn-M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үхэр </a:t>
            </a:r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n-US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мянга </a:t>
            </a:r>
            <a:r>
              <a:rPr lang="mn-MN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9%)-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аар </a:t>
            </a:r>
            <a:r>
              <a:rPr lang="mn-M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тус тус </a:t>
            </a:r>
            <a:r>
              <a:rPr lang="mn-MN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өсч</a:t>
            </a:r>
            <a:r>
              <a:rPr lang="mn-M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тэмээ 84 </a:t>
            </a:r>
            <a:r>
              <a:rPr lang="mn-M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толгойгоор </a:t>
            </a:r>
            <a:r>
              <a:rPr lang="mn-MN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(1.3%) буурсан </a:t>
            </a:r>
            <a:r>
              <a:rPr lang="mn-MN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CBD5A9-F6FA-4F79-AC83-CD208C18F54A}"/>
              </a:ext>
            </a:extLst>
          </p:cNvPr>
          <p:cNvSpPr/>
          <p:nvPr/>
        </p:nvSpPr>
        <p:spPr>
          <a:xfrm>
            <a:off x="1143000" y="861527"/>
            <a:ext cx="8077200" cy="5769771"/>
          </a:xfrm>
          <a:prstGeom prst="rect">
            <a:avLst/>
          </a:prstGeom>
          <a:solidFill>
            <a:srgbClr val="6D972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AAE1D6-BA95-48E3-838A-5D38D91E0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452"/>
          <a:stretch/>
        </p:blipFill>
        <p:spPr>
          <a:xfrm>
            <a:off x="2438400" y="3996846"/>
            <a:ext cx="6781799" cy="146615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1AAFD66-67B7-459E-BABF-61DAA0AFD6BE}"/>
              </a:ext>
            </a:extLst>
          </p:cNvPr>
          <p:cNvGrpSpPr/>
          <p:nvPr/>
        </p:nvGrpSpPr>
        <p:grpSpPr>
          <a:xfrm>
            <a:off x="1981200" y="5471443"/>
            <a:ext cx="3009898" cy="1083655"/>
            <a:chOff x="1371600" y="5503425"/>
            <a:chExt cx="3009898" cy="108365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1D89691-2287-43CF-B427-2A943C49A707}"/>
                </a:ext>
              </a:extLst>
            </p:cNvPr>
            <p:cNvSpPr/>
            <p:nvPr/>
          </p:nvSpPr>
          <p:spPr>
            <a:xfrm>
              <a:off x="1371600" y="5503425"/>
              <a:ext cx="1066800" cy="3810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 smtClean="0">
                  <a:solidFill>
                    <a:schemeClr val="tx2">
                      <a:lumMod val="75000"/>
                    </a:schemeClr>
                  </a:solidFill>
                </a:rPr>
                <a:t>2 74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9</a:t>
              </a:r>
              <a:r>
                <a:rPr lang="mn-MN" dirty="0" smtClean="0">
                  <a:solidFill>
                    <a:schemeClr val="tx2">
                      <a:lumMod val="75000"/>
                    </a:schemeClr>
                  </a:solidFill>
                </a:rPr>
                <a:t>.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0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A180785-FCA3-4971-B96B-8CE8D2149E98}"/>
                </a:ext>
              </a:extLst>
            </p:cNvPr>
            <p:cNvSpPr/>
            <p:nvPr/>
          </p:nvSpPr>
          <p:spPr>
            <a:xfrm>
              <a:off x="1371600" y="6206080"/>
              <a:ext cx="1066800" cy="3810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 smtClean="0">
                  <a:solidFill>
                    <a:schemeClr val="tx2"/>
                  </a:solidFill>
                </a:rPr>
                <a:t>2 629.6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" name="Arrow: Up 3">
              <a:extLst>
                <a:ext uri="{FF2B5EF4-FFF2-40B4-BE49-F238E27FC236}">
                  <a16:creationId xmlns:a16="http://schemas.microsoft.com/office/drawing/2014/main" id="{E1D5F30E-50D8-4A60-899C-E8D6A1F28717}"/>
                </a:ext>
              </a:extLst>
            </p:cNvPr>
            <p:cNvSpPr/>
            <p:nvPr/>
          </p:nvSpPr>
          <p:spPr>
            <a:xfrm>
              <a:off x="4152898" y="5907752"/>
              <a:ext cx="228600" cy="262153"/>
            </a:xfrm>
            <a:prstGeom prst="up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8FFD33F-5B8E-4322-904B-079389EBE0E2}"/>
              </a:ext>
            </a:extLst>
          </p:cNvPr>
          <p:cNvGrpSpPr/>
          <p:nvPr/>
        </p:nvGrpSpPr>
        <p:grpSpPr>
          <a:xfrm>
            <a:off x="3118697" y="5471443"/>
            <a:ext cx="1066800" cy="1083655"/>
            <a:chOff x="1371600" y="5503425"/>
            <a:chExt cx="1066800" cy="1083655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96EAD11-D9C2-4DB5-BC4F-8438AB5162B4}"/>
                </a:ext>
              </a:extLst>
            </p:cNvPr>
            <p:cNvSpPr/>
            <p:nvPr/>
          </p:nvSpPr>
          <p:spPr>
            <a:xfrm>
              <a:off x="1371600" y="5503425"/>
              <a:ext cx="1066800" cy="3810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 smtClean="0">
                  <a:solidFill>
                    <a:schemeClr val="tx2">
                      <a:lumMod val="75000"/>
                    </a:schemeClr>
                  </a:solidFill>
                </a:rPr>
                <a:t>305.0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ACDBA885-7138-44F0-B727-E157A8DE3F02}"/>
                </a:ext>
              </a:extLst>
            </p:cNvPr>
            <p:cNvSpPr/>
            <p:nvPr/>
          </p:nvSpPr>
          <p:spPr>
            <a:xfrm>
              <a:off x="1371600" y="6206080"/>
              <a:ext cx="1066800" cy="3810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 smtClean="0">
                  <a:solidFill>
                    <a:schemeClr val="tx2"/>
                  </a:solidFill>
                </a:rPr>
                <a:t>277.4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39" name="Arrow: Up 38">
              <a:extLst>
                <a:ext uri="{FF2B5EF4-FFF2-40B4-BE49-F238E27FC236}">
                  <a16:creationId xmlns:a16="http://schemas.microsoft.com/office/drawing/2014/main" id="{263BDE65-7DB6-4FB4-8F8D-F8EC3FF5A31B}"/>
                </a:ext>
              </a:extLst>
            </p:cNvPr>
            <p:cNvSpPr/>
            <p:nvPr/>
          </p:nvSpPr>
          <p:spPr>
            <a:xfrm>
              <a:off x="1790700" y="5898207"/>
              <a:ext cx="228600" cy="262153"/>
            </a:xfrm>
            <a:prstGeom prst="up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4FEC62-D0DC-4D79-948B-5AC410C0F0D4}"/>
              </a:ext>
            </a:extLst>
          </p:cNvPr>
          <p:cNvGrpSpPr/>
          <p:nvPr/>
        </p:nvGrpSpPr>
        <p:grpSpPr>
          <a:xfrm>
            <a:off x="2400299" y="5471443"/>
            <a:ext cx="3004398" cy="1083655"/>
            <a:chOff x="-565998" y="5503425"/>
            <a:chExt cx="3004398" cy="1083655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507D547-32D2-45D2-89A3-1FE25E910956}"/>
                </a:ext>
              </a:extLst>
            </p:cNvPr>
            <p:cNvSpPr/>
            <p:nvPr/>
          </p:nvSpPr>
          <p:spPr>
            <a:xfrm>
              <a:off x="1371600" y="5503425"/>
              <a:ext cx="1066800" cy="3810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 smtClean="0">
                  <a:solidFill>
                    <a:schemeClr val="tx2">
                      <a:lumMod val="75000"/>
                    </a:schemeClr>
                  </a:solidFill>
                </a:rPr>
                <a:t>6.2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5866BAD-B366-4C9C-A91C-3E87D6B989B8}"/>
                </a:ext>
              </a:extLst>
            </p:cNvPr>
            <p:cNvSpPr/>
            <p:nvPr/>
          </p:nvSpPr>
          <p:spPr>
            <a:xfrm>
              <a:off x="1371600" y="6206080"/>
              <a:ext cx="1066800" cy="3810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 smtClean="0">
                  <a:solidFill>
                    <a:schemeClr val="tx2"/>
                  </a:solidFill>
                </a:rPr>
                <a:t>6.3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3" name="Arrow: Up 42">
              <a:extLst>
                <a:ext uri="{FF2B5EF4-FFF2-40B4-BE49-F238E27FC236}">
                  <a16:creationId xmlns:a16="http://schemas.microsoft.com/office/drawing/2014/main" id="{E0D6AE45-2B57-4F03-8B0F-A19324C7AFC5}"/>
                </a:ext>
              </a:extLst>
            </p:cNvPr>
            <p:cNvSpPr/>
            <p:nvPr/>
          </p:nvSpPr>
          <p:spPr>
            <a:xfrm>
              <a:off x="-565998" y="5907751"/>
              <a:ext cx="228600" cy="262153"/>
            </a:xfrm>
            <a:prstGeom prst="up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9F70ABC-6ABB-471A-B8DA-C4853D0CF6D9}"/>
              </a:ext>
            </a:extLst>
          </p:cNvPr>
          <p:cNvGrpSpPr/>
          <p:nvPr/>
        </p:nvGrpSpPr>
        <p:grpSpPr>
          <a:xfrm>
            <a:off x="5595196" y="5471443"/>
            <a:ext cx="1066800" cy="1083655"/>
            <a:chOff x="1371600" y="5503425"/>
            <a:chExt cx="1066800" cy="1083655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5450486-C514-48BC-BA9D-620BB4514546}"/>
                </a:ext>
              </a:extLst>
            </p:cNvPr>
            <p:cNvSpPr/>
            <p:nvPr/>
          </p:nvSpPr>
          <p:spPr>
            <a:xfrm>
              <a:off x="1371600" y="5503425"/>
              <a:ext cx="1066800" cy="3810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 smtClean="0">
                  <a:solidFill>
                    <a:schemeClr val="tx2">
                      <a:lumMod val="75000"/>
                    </a:schemeClr>
                  </a:solidFill>
                </a:rPr>
                <a:t>32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4</a:t>
              </a:r>
              <a:r>
                <a:rPr lang="mn-MN" dirty="0" smtClean="0">
                  <a:solidFill>
                    <a:schemeClr val="tx2">
                      <a:lumMod val="75000"/>
                    </a:schemeClr>
                  </a:solidFill>
                </a:rPr>
                <a:t>.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1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39690AD-6D96-4A59-B1C2-314551989514}"/>
                </a:ext>
              </a:extLst>
            </p:cNvPr>
            <p:cNvSpPr/>
            <p:nvPr/>
          </p:nvSpPr>
          <p:spPr>
            <a:xfrm>
              <a:off x="1371600" y="6206080"/>
              <a:ext cx="1066800" cy="3810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 smtClean="0">
                  <a:solidFill>
                    <a:schemeClr val="tx2"/>
                  </a:solidFill>
                </a:rPr>
                <a:t>297.4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7" name="Arrow: Up 46">
              <a:extLst>
                <a:ext uri="{FF2B5EF4-FFF2-40B4-BE49-F238E27FC236}">
                  <a16:creationId xmlns:a16="http://schemas.microsoft.com/office/drawing/2014/main" id="{40CE4F90-0373-437A-8356-32ACEC26C21E}"/>
                </a:ext>
              </a:extLst>
            </p:cNvPr>
            <p:cNvSpPr/>
            <p:nvPr/>
          </p:nvSpPr>
          <p:spPr>
            <a:xfrm>
              <a:off x="1790700" y="5898207"/>
              <a:ext cx="228600" cy="262153"/>
            </a:xfrm>
            <a:prstGeom prst="up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BC64371-6196-4DF8-81DC-286BFABE39EC}"/>
              </a:ext>
            </a:extLst>
          </p:cNvPr>
          <p:cNvGrpSpPr/>
          <p:nvPr/>
        </p:nvGrpSpPr>
        <p:grpSpPr>
          <a:xfrm>
            <a:off x="6776299" y="5471443"/>
            <a:ext cx="1066800" cy="1083655"/>
            <a:chOff x="1371600" y="5503425"/>
            <a:chExt cx="1066800" cy="1083655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9AED395-CC65-4B26-8E1F-2BDC9609F3C0}"/>
                </a:ext>
              </a:extLst>
            </p:cNvPr>
            <p:cNvSpPr/>
            <p:nvPr/>
          </p:nvSpPr>
          <p:spPr>
            <a:xfrm>
              <a:off x="1371600" y="5503425"/>
              <a:ext cx="1066800" cy="3810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 smtClean="0">
                  <a:solidFill>
                    <a:schemeClr val="tx2">
                      <a:lumMod val="75000"/>
                    </a:schemeClr>
                  </a:solidFill>
                </a:rPr>
                <a:t>1 302.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9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8DD6F78A-173F-48A1-8607-5820B8424EF0}"/>
                </a:ext>
              </a:extLst>
            </p:cNvPr>
            <p:cNvSpPr/>
            <p:nvPr/>
          </p:nvSpPr>
          <p:spPr>
            <a:xfrm>
              <a:off x="1371600" y="6206080"/>
              <a:ext cx="1066800" cy="3810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 smtClean="0">
                  <a:solidFill>
                    <a:schemeClr val="tx2"/>
                  </a:solidFill>
                </a:rPr>
                <a:t>1262.3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51" name="Arrow: Up 50">
              <a:extLst>
                <a:ext uri="{FF2B5EF4-FFF2-40B4-BE49-F238E27FC236}">
                  <a16:creationId xmlns:a16="http://schemas.microsoft.com/office/drawing/2014/main" id="{34938C1A-C08F-4624-98A0-DFEE9A4233BC}"/>
                </a:ext>
              </a:extLst>
            </p:cNvPr>
            <p:cNvSpPr/>
            <p:nvPr/>
          </p:nvSpPr>
          <p:spPr>
            <a:xfrm>
              <a:off x="1790700" y="5898207"/>
              <a:ext cx="228600" cy="262153"/>
            </a:xfrm>
            <a:prstGeom prst="up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61F89BF-5AC3-480D-B599-3A7A205B17B4}"/>
              </a:ext>
            </a:extLst>
          </p:cNvPr>
          <p:cNvGrpSpPr/>
          <p:nvPr/>
        </p:nvGrpSpPr>
        <p:grpSpPr>
          <a:xfrm>
            <a:off x="8001000" y="5471443"/>
            <a:ext cx="1066800" cy="1083655"/>
            <a:chOff x="1371600" y="5503425"/>
            <a:chExt cx="1066800" cy="1083655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AA01B05-FE8E-40E3-ADB9-29839B286FBA}"/>
                </a:ext>
              </a:extLst>
            </p:cNvPr>
            <p:cNvSpPr/>
            <p:nvPr/>
          </p:nvSpPr>
          <p:spPr>
            <a:xfrm>
              <a:off x="1371600" y="5503425"/>
              <a:ext cx="1066800" cy="3810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 smtClean="0">
                  <a:solidFill>
                    <a:schemeClr val="tx2">
                      <a:lumMod val="75000"/>
                    </a:schemeClr>
                  </a:solidFill>
                </a:rPr>
                <a:t>810.</a:t>
              </a: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8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28B8B12-E7A1-4D10-A33E-AF5D357D295E}"/>
                </a:ext>
              </a:extLst>
            </p:cNvPr>
            <p:cNvSpPr/>
            <p:nvPr/>
          </p:nvSpPr>
          <p:spPr>
            <a:xfrm>
              <a:off x="1371600" y="6206080"/>
              <a:ext cx="1066800" cy="3810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 smtClean="0">
                  <a:solidFill>
                    <a:schemeClr val="tx2"/>
                  </a:solidFill>
                </a:rPr>
                <a:t>786.2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55" name="Arrow: Up 54">
              <a:extLst>
                <a:ext uri="{FF2B5EF4-FFF2-40B4-BE49-F238E27FC236}">
                  <a16:creationId xmlns:a16="http://schemas.microsoft.com/office/drawing/2014/main" id="{EE0B6221-0FB4-4797-8E32-B1BF698F31F2}"/>
                </a:ext>
              </a:extLst>
            </p:cNvPr>
            <p:cNvSpPr/>
            <p:nvPr/>
          </p:nvSpPr>
          <p:spPr>
            <a:xfrm>
              <a:off x="1790700" y="5898207"/>
              <a:ext cx="228600" cy="262153"/>
            </a:xfrm>
            <a:prstGeom prst="up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AAFD66-67B7-459E-BABF-61DAA0AFD6BE}"/>
              </a:ext>
            </a:extLst>
          </p:cNvPr>
          <p:cNvGrpSpPr/>
          <p:nvPr/>
        </p:nvGrpSpPr>
        <p:grpSpPr>
          <a:xfrm>
            <a:off x="1143000" y="5469545"/>
            <a:ext cx="832697" cy="1083655"/>
            <a:chOff x="1371600" y="5503425"/>
            <a:chExt cx="1066800" cy="1083655"/>
          </a:xfrm>
        </p:grpSpPr>
        <p:sp>
          <p:nvSpPr>
            <p:cNvPr id="32" name="Rectangle: Rounded Corners 7">
              <a:extLst>
                <a:ext uri="{FF2B5EF4-FFF2-40B4-BE49-F238E27FC236}">
                  <a16:creationId xmlns:a16="http://schemas.microsoft.com/office/drawing/2014/main" id="{D1D89691-2287-43CF-B427-2A943C49A707}"/>
                </a:ext>
              </a:extLst>
            </p:cNvPr>
            <p:cNvSpPr/>
            <p:nvPr/>
          </p:nvSpPr>
          <p:spPr>
            <a:xfrm>
              <a:off x="1371600" y="5503425"/>
              <a:ext cx="1066800" cy="3810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 smtClean="0">
                  <a:solidFill>
                    <a:schemeClr val="tx2">
                      <a:lumMod val="75000"/>
                    </a:schemeClr>
                  </a:solidFill>
                </a:rPr>
                <a:t>2020*</a:t>
              </a:r>
              <a:endParaRPr lang="en-GB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4" name="Rectangle: Rounded Corners 8">
              <a:extLst>
                <a:ext uri="{FF2B5EF4-FFF2-40B4-BE49-F238E27FC236}">
                  <a16:creationId xmlns:a16="http://schemas.microsoft.com/office/drawing/2014/main" id="{5A180785-FCA3-4971-B96B-8CE8D2149E98}"/>
                </a:ext>
              </a:extLst>
            </p:cNvPr>
            <p:cNvSpPr/>
            <p:nvPr/>
          </p:nvSpPr>
          <p:spPr>
            <a:xfrm>
              <a:off x="1371600" y="6206080"/>
              <a:ext cx="1066800" cy="381000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dirty="0" smtClean="0">
                  <a:solidFill>
                    <a:schemeClr val="tx2"/>
                  </a:solidFill>
                </a:rPr>
                <a:t>2019</a:t>
              </a:r>
              <a:endParaRPr lang="en-GB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8E3E5732-4BE4-4155-BD8D-556E0DD430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644961"/>
              </p:ext>
            </p:extLst>
          </p:nvPr>
        </p:nvGraphicFramePr>
        <p:xfrm>
          <a:off x="1358783" y="922128"/>
          <a:ext cx="7632818" cy="334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1757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5000" y="457200"/>
            <a:ext cx="8868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МАЛ СҮРГИЙН БҮТЭЦ, нийт сүрэгт эзлэх хувиар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8" y="1276049"/>
            <a:ext cx="10802236" cy="481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95400" y="240181"/>
            <a:ext cx="1005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МАЛЫН ТОО, </a:t>
            </a:r>
            <a:r>
              <a:rPr lang="mn-M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сумаар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толгой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63401"/>
            <a:ext cx="8991600" cy="59919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861" y="1066800"/>
            <a:ext cx="1846651" cy="119214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3657600" y="1931578"/>
            <a:ext cx="609600" cy="35302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42410" y="1953612"/>
            <a:ext cx="239980" cy="23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67400"/>
            <a:ext cx="1357459" cy="771642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2576659" y="3759362"/>
            <a:ext cx="609600" cy="35302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30047" y="2438400"/>
            <a:ext cx="609600" cy="35302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37610" y="3443888"/>
            <a:ext cx="609600" cy="35302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72000" y="4267200"/>
            <a:ext cx="609600" cy="35302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946279" y="2442270"/>
            <a:ext cx="239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61469" y="3804119"/>
            <a:ext cx="239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20956" y="3456654"/>
            <a:ext cx="239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56810" y="4271070"/>
            <a:ext cx="239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96996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436" y="390054"/>
            <a:ext cx="10820400" cy="646908"/>
          </a:xfrm>
        </p:spPr>
        <p:txBody>
          <a:bodyPr/>
          <a:lstStyle/>
          <a:p>
            <a:pPr algn="ctr"/>
            <a:r>
              <a:rPr lang="mn-MN" sz="2600" dirty="0"/>
              <a:t>МАЛЫН </a:t>
            </a:r>
            <a:r>
              <a:rPr lang="mn-MN" sz="2600" dirty="0" smtClean="0"/>
              <a:t>ТӨРЛӨӨР </a:t>
            </a:r>
            <a:r>
              <a:rPr lang="mn-MN" sz="2600" dirty="0"/>
              <a:t>ТЭРГҮҮЛЖ БАЙГАА </a:t>
            </a:r>
            <a:r>
              <a:rPr lang="mn-MN" sz="2600" dirty="0" smtClean="0"/>
              <a:t>СУМ, </a:t>
            </a:r>
            <a:r>
              <a:rPr lang="mn-MN" sz="2600" dirty="0"/>
              <a:t>толгой</a:t>
            </a:r>
            <a:endParaRPr lang="en-US" sz="2600" dirty="0"/>
          </a:p>
        </p:txBody>
      </p:sp>
      <p:pic>
        <p:nvPicPr>
          <p:cNvPr id="7" name="Picture 8" descr="http://www.medee.mn/pic/3224.jpg">
            <a:extLst>
              <a:ext uri="{FF2B5EF4-FFF2-40B4-BE49-F238E27FC236}">
                <a16:creationId xmlns:a16="http://schemas.microsoft.com/office/drawing/2014/main" id="{5CCB802E-AAB4-439A-92D0-67FA6F93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582" y="1441788"/>
            <a:ext cx="1722300" cy="1148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2" descr="https://encrypted-tbn3.gstatic.com/images?q=tbn:ANd9GcT4PMqbHqbubERrROL9APYy1teut4OkUUswW-jHYkvh4-9RQQh9">
            <a:extLst>
              <a:ext uri="{FF2B5EF4-FFF2-40B4-BE49-F238E27FC236}">
                <a16:creationId xmlns:a16="http://schemas.microsoft.com/office/drawing/2014/main" id="{A4ACFE93-D006-4AF1-A6F1-AAE0C87C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3717" y="1358951"/>
            <a:ext cx="1744762" cy="1223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2" descr="https://encrypted-tbn2.gstatic.com/images?q=tbn:ANd9GcSBnF4o2p1xHNpuys8eVxcYb-Ukv--AyMXxp5wgTQjSi-huLm1o">
            <a:extLst>
              <a:ext uri="{FF2B5EF4-FFF2-40B4-BE49-F238E27FC236}">
                <a16:creationId xmlns:a16="http://schemas.microsoft.com/office/drawing/2014/main" id="{627BB56E-81DB-4731-AA0D-4E974C878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b="5598"/>
          <a:stretch>
            <a:fillRect/>
          </a:stretch>
        </p:blipFill>
        <p:spPr bwMode="auto">
          <a:xfrm>
            <a:off x="3680136" y="1379090"/>
            <a:ext cx="1570884" cy="1223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31" descr="https://encrypted-tbn1.gstatic.com/images?q=tbn:ANd9GcSpR_INJN_11CPqMTI0m3xaQzansiqWQwAcyJVbom5kUwbxjEuv">
            <a:extLst>
              <a:ext uri="{FF2B5EF4-FFF2-40B4-BE49-F238E27FC236}">
                <a16:creationId xmlns:a16="http://schemas.microsoft.com/office/drawing/2014/main" id="{79AACB60-23DC-4807-95A0-AB432629B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0506" y="1391951"/>
            <a:ext cx="1739286" cy="121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irc_mi" descr="http://www.bolod.mn/Upload/news/%D1%8F%D0%BC%D0%B0%D0%B0.jpeg">
            <a:extLst>
              <a:ext uri="{FF2B5EF4-FFF2-40B4-BE49-F238E27FC236}">
                <a16:creationId xmlns:a16="http://schemas.microsoft.com/office/drawing/2014/main" id="{C239325C-D4D8-40EB-A7A5-214EF4E30753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33354" y="1422334"/>
            <a:ext cx="1756273" cy="1128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562523" y="2673504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тэмээ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87315" y="2648375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адуу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7649" y="263458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үхэр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84073" y="2609451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хонь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40601" y="2642349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ямаа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438871"/>
            <a:ext cx="10211673" cy="18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22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5092"/>
            <a:ext cx="10820400" cy="646908"/>
          </a:xfrm>
        </p:spPr>
        <p:txBody>
          <a:bodyPr/>
          <a:lstStyle/>
          <a:p>
            <a:pPr algn="ctr"/>
            <a:r>
              <a:rPr lang="mn-MN" sz="2600" dirty="0" smtClean="0"/>
              <a:t>1000-С ДЭЭШ МАЛТАЙ ӨРХИЙН ТОО, СУМААР</a:t>
            </a:r>
            <a:endParaRPr lang="en-US" sz="2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777565"/>
            <a:ext cx="10591800" cy="6001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09" y="5562600"/>
            <a:ext cx="3326189" cy="125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96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z="800" smtClean="0"/>
              <a:pPr>
                <a:defRPr/>
              </a:pPr>
              <a:t>7</a:t>
            </a:fld>
            <a:endParaRPr lang="en-US" sz="800"/>
          </a:p>
        </p:txBody>
      </p:sp>
      <p:sp>
        <p:nvSpPr>
          <p:cNvPr id="12" name="Rectangle 11"/>
          <p:cNvSpPr/>
          <p:nvPr/>
        </p:nvSpPr>
        <p:spPr>
          <a:xfrm>
            <a:off x="1143000" y="365893"/>
            <a:ext cx="937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mn-M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МАЛТАЙ </a:t>
            </a:r>
            <a:r>
              <a:rPr lang="mn-M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ӨРХИЙН ТОО, малын бүлэглэлтээр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5016411"/>
            <a:ext cx="982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Малтай өрхийг малын тоогоор нь бүлэглэж үзэхэд 50 хүртэлх малтай өрх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хувиар, 51-200 хүртэлх малтай өрх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хувиар, 201-500 малтай өрх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хувиар,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501-999 малтай өрх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хувиар, 1000-2000 малтай өрх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хувиар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тус тус өсөж,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2001-ээс дээш малтай өрх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буурсан байна.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C5B65C-AB31-4F0F-B701-3949E382C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551847"/>
              </p:ext>
            </p:extLst>
          </p:nvPr>
        </p:nvGraphicFramePr>
        <p:xfrm>
          <a:off x="1371600" y="1143000"/>
          <a:ext cx="9829800" cy="3733798"/>
        </p:xfrm>
        <a:graphic>
          <a:graphicData uri="http://schemas.openxmlformats.org/drawingml/2006/table">
            <a:tbl>
              <a:tblPr/>
              <a:tblGrid>
                <a:gridCol w="2868048">
                  <a:extLst>
                    <a:ext uri="{9D8B030D-6E8A-4147-A177-3AD203B41FA5}">
                      <a16:colId xmlns:a16="http://schemas.microsoft.com/office/drawing/2014/main" val="368906845"/>
                    </a:ext>
                  </a:extLst>
                </a:gridCol>
                <a:gridCol w="1740438">
                  <a:extLst>
                    <a:ext uri="{9D8B030D-6E8A-4147-A177-3AD203B41FA5}">
                      <a16:colId xmlns:a16="http://schemas.microsoft.com/office/drawing/2014/main" val="2077095444"/>
                    </a:ext>
                  </a:extLst>
                </a:gridCol>
                <a:gridCol w="1740438">
                  <a:extLst>
                    <a:ext uri="{9D8B030D-6E8A-4147-A177-3AD203B41FA5}">
                      <a16:colId xmlns:a16="http://schemas.microsoft.com/office/drawing/2014/main" val="2798890384"/>
                    </a:ext>
                  </a:extLst>
                </a:gridCol>
                <a:gridCol w="1740438">
                  <a:extLst>
                    <a:ext uri="{9D8B030D-6E8A-4147-A177-3AD203B41FA5}">
                      <a16:colId xmlns:a16="http://schemas.microsoft.com/office/drawing/2014/main" val="4129190442"/>
                    </a:ext>
                  </a:extLst>
                </a:gridCol>
                <a:gridCol w="1740438">
                  <a:extLst>
                    <a:ext uri="{9D8B030D-6E8A-4147-A177-3AD203B41FA5}">
                      <a16:colId xmlns:a16="http://schemas.microsoft.com/office/drawing/2014/main" val="1016567241"/>
                    </a:ext>
                  </a:extLst>
                </a:gridCol>
              </a:tblGrid>
              <a:tr h="5802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Бүлэглэлт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Малтай өрхийн тоо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Өөрчлөлт</a:t>
                      </a:r>
                      <a:endParaRPr lang="mn-MN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06401"/>
                  </a:ext>
                </a:extLst>
              </a:tr>
              <a:tr h="3941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2020*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Өрхөөр</a:t>
                      </a:r>
                      <a:endParaRPr lang="en-US" sz="20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Хувиар</a:t>
                      </a:r>
                      <a:endParaRPr lang="en-US" sz="20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766864"/>
                  </a:ext>
                </a:extLst>
              </a:tr>
              <a:tr h="394191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Бүгд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7 636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mn-MN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</a:t>
                      </a: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7.4 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500681"/>
                  </a:ext>
                </a:extLst>
              </a:tr>
              <a:tr h="394191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хүртэл малтай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700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840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140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8.2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611214"/>
                  </a:ext>
                </a:extLst>
              </a:tr>
              <a:tr h="394191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51-200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mn-M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323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mn-M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53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9.0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315181"/>
                  </a:ext>
                </a:extLst>
              </a:tr>
              <a:tr h="394191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201-500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964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mn-M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09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6.5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624342"/>
                  </a:ext>
                </a:extLst>
              </a:tr>
              <a:tr h="394191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501-999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084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163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79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7.3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36256"/>
                  </a:ext>
                </a:extLst>
              </a:tr>
              <a:tr h="394191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1000-2000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495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509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2.8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176721"/>
                  </a:ext>
                </a:extLst>
              </a:tr>
              <a:tr h="394191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2001 дээш малтай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69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1.4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172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999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z="800" smtClean="0"/>
              <a:pPr>
                <a:defRPr/>
              </a:pPr>
              <a:t>8</a:t>
            </a:fld>
            <a:endParaRPr lang="en-US" sz="800"/>
          </a:p>
        </p:txBody>
      </p:sp>
      <p:sp>
        <p:nvSpPr>
          <p:cNvPr id="12" name="Rectangle 11"/>
          <p:cNvSpPr/>
          <p:nvPr/>
        </p:nvSpPr>
        <p:spPr>
          <a:xfrm>
            <a:off x="1143000" y="365893"/>
            <a:ext cx="937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mn-MN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МАЛЧИН </a:t>
            </a:r>
            <a:r>
              <a:rPr lang="mn-M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ӨРХИЙН ТОО, малын бүлэглэлтээр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5016411"/>
            <a:ext cx="982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Малчин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өрхийг малын тоогоор нь бүлэглэж үзэхэд 50 хүртэлх малтай өрх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.9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хувиар, 51-200 хүртэлх малтай өрх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хувиар, 201-500 малтай өрх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хувиар,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501-999 малтай өрх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10.1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хувиар, 1000-2000 малтай өрх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хувиар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тус тус өсөж,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2001-ээс дээш малтай өрх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</a:t>
            </a:r>
            <a:r>
              <a:rPr lang="mn-M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буурсан байна.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C5B65C-AB31-4F0F-B701-3949E382C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82116"/>
              </p:ext>
            </p:extLst>
          </p:nvPr>
        </p:nvGraphicFramePr>
        <p:xfrm>
          <a:off x="1371600" y="1143000"/>
          <a:ext cx="9829800" cy="3733798"/>
        </p:xfrm>
        <a:graphic>
          <a:graphicData uri="http://schemas.openxmlformats.org/drawingml/2006/table">
            <a:tbl>
              <a:tblPr/>
              <a:tblGrid>
                <a:gridCol w="2868048">
                  <a:extLst>
                    <a:ext uri="{9D8B030D-6E8A-4147-A177-3AD203B41FA5}">
                      <a16:colId xmlns:a16="http://schemas.microsoft.com/office/drawing/2014/main" val="368906845"/>
                    </a:ext>
                  </a:extLst>
                </a:gridCol>
                <a:gridCol w="1740438">
                  <a:extLst>
                    <a:ext uri="{9D8B030D-6E8A-4147-A177-3AD203B41FA5}">
                      <a16:colId xmlns:a16="http://schemas.microsoft.com/office/drawing/2014/main" val="2077095444"/>
                    </a:ext>
                  </a:extLst>
                </a:gridCol>
                <a:gridCol w="1740438">
                  <a:extLst>
                    <a:ext uri="{9D8B030D-6E8A-4147-A177-3AD203B41FA5}">
                      <a16:colId xmlns:a16="http://schemas.microsoft.com/office/drawing/2014/main" val="2798890384"/>
                    </a:ext>
                  </a:extLst>
                </a:gridCol>
                <a:gridCol w="1740438">
                  <a:extLst>
                    <a:ext uri="{9D8B030D-6E8A-4147-A177-3AD203B41FA5}">
                      <a16:colId xmlns:a16="http://schemas.microsoft.com/office/drawing/2014/main" val="4129190442"/>
                    </a:ext>
                  </a:extLst>
                </a:gridCol>
                <a:gridCol w="1740438">
                  <a:extLst>
                    <a:ext uri="{9D8B030D-6E8A-4147-A177-3AD203B41FA5}">
                      <a16:colId xmlns:a16="http://schemas.microsoft.com/office/drawing/2014/main" val="1016567241"/>
                    </a:ext>
                  </a:extLst>
                </a:gridCol>
              </a:tblGrid>
              <a:tr h="58027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Бүлэглэлт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Малчин </a:t>
                      </a:r>
                      <a:r>
                        <a:rPr lang="mn-MN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өрхийн тоо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Өөрчлөлт</a:t>
                      </a:r>
                      <a:endParaRPr lang="mn-MN" sz="2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06401"/>
                  </a:ext>
                </a:extLst>
              </a:tr>
              <a:tr h="3941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2020*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Өрхөөр</a:t>
                      </a:r>
                      <a:endParaRPr lang="en-US" sz="20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n-MN" sz="2000" b="1" i="0" u="none" strike="noStrike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Хувиар</a:t>
                      </a:r>
                      <a:endParaRPr lang="en-US" sz="20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766864"/>
                  </a:ext>
                </a:extLst>
              </a:tr>
              <a:tr h="394191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mn-M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Бүгд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mn-MN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311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mn-MN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20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650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339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mn-MN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2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.4 </a:t>
                      </a:r>
                      <a:endParaRPr lang="en-US" sz="2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500681"/>
                  </a:ext>
                </a:extLst>
              </a:tr>
              <a:tr h="394191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хүртэл малтай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779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856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9.9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611214"/>
                  </a:ext>
                </a:extLst>
              </a:tr>
              <a:tr h="394191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51-200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1 476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567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91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</a:t>
                      </a: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315181"/>
                  </a:ext>
                </a:extLst>
              </a:tr>
              <a:tr h="394191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201-500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548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612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4.1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3624342"/>
                  </a:ext>
                </a:extLst>
              </a:tr>
              <a:tr h="394191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501-999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977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mn-M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076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99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10.1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36256"/>
                  </a:ext>
                </a:extLst>
              </a:tr>
              <a:tr h="394191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1000-2000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464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475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2.4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176721"/>
                  </a:ext>
                </a:extLst>
              </a:tr>
              <a:tr h="394191"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mn-M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2001 дээш малтай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mn-MN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4.5 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172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466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82CF5-28DA-4721-A856-BBC823FE6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76600" y="294799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МАЛЧДЫН МЭДЭЭЛЭЛ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8552" y="4816151"/>
            <a:ext cx="1043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малчдын 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41.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зээлт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эй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34.2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даатгалд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хамрагдсан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Насны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бүлгээр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авч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үзэхэд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 algn="just"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Зээлтэй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малчдын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25-34 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насны, 3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35-44 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насны, 2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хувийг 45-54 насны малчид эзэлж байна. </a:t>
            </a:r>
          </a:p>
          <a:p>
            <a:pPr marL="285750" lvl="0" indent="-285750" algn="just">
              <a:buFontTx/>
              <a:buChar char="-"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Нийгмийн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даатгалд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хамрагддаг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малчдын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 нь 35-54 насныхан байна. </a:t>
            </a:r>
            <a:r>
              <a:rPr lang="mn-M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66" y="1066800"/>
            <a:ext cx="9461171" cy="37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7426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2. Information Dissemination Schedule_2017_last_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2. Information Dissemination Schedule_2017_last_ok</Template>
  <TotalTime>12176</TotalTime>
  <Words>485</Words>
  <Application>Microsoft Office PowerPoint</Application>
  <PresentationFormat>Widescreen</PresentationFormat>
  <Paragraphs>155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2. Information Dissemination Schedule_2017_last_ok</vt:lpstr>
      <vt:lpstr>PowerPoint Presentation</vt:lpstr>
      <vt:lpstr>Мал тооллогын 2020 оны урьдчилсан дүн</vt:lpstr>
      <vt:lpstr>PowerPoint Presentation</vt:lpstr>
      <vt:lpstr>PowerPoint Presentation</vt:lpstr>
      <vt:lpstr>МАЛЫН ТӨРЛӨӨР ТЭРГҮҮЛЖ БАЙГАА СУМ, толгой</vt:lpstr>
      <vt:lpstr>1000-С ДЭЭШ МАЛТАЙ ӨРХИЙН ТОО, СУМААР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Myagmarkhand</dc:creator>
  <cp:lastModifiedBy>Tuyatsetseg</cp:lastModifiedBy>
  <cp:revision>850</cp:revision>
  <cp:lastPrinted>2021-01-19T11:20:12Z</cp:lastPrinted>
  <dcterms:created xsi:type="dcterms:W3CDTF">2011-11-16T04:07:02Z</dcterms:created>
  <dcterms:modified xsi:type="dcterms:W3CDTF">2021-01-20T02:18:03Z</dcterms:modified>
</cp:coreProperties>
</file>