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31" r:id="rId2"/>
    <p:sldId id="319" r:id="rId3"/>
    <p:sldId id="364" r:id="rId4"/>
    <p:sldId id="358" r:id="rId5"/>
    <p:sldId id="359" r:id="rId6"/>
    <p:sldId id="366" r:id="rId7"/>
    <p:sldId id="365" r:id="rId8"/>
    <p:sldId id="361" r:id="rId9"/>
    <p:sldId id="362" r:id="rId10"/>
    <p:sldId id="363" r:id="rId11"/>
    <p:sldId id="367" r:id="rId12"/>
    <p:sldId id="351" r:id="rId13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702" autoAdjust="0"/>
  </p:normalViewPr>
  <p:slideViewPr>
    <p:cSldViewPr>
      <p:cViewPr>
        <p:scale>
          <a:sx n="100" d="100"/>
          <a:sy n="100" d="100"/>
        </p:scale>
        <p:origin x="-20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680" y="-10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5.0925925925925923E-2"/>
          <c:w val="0.95219575678040247"/>
          <c:h val="0.70809419655876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'2015 onii medee'!$B$54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9.59232613908872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'2015 onii medee'!$C$53:$G$53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'2015 onii medee'!$C$54:$G$54</c:f>
              <c:numCache>
                <c:formatCode>General</c:formatCode>
                <c:ptCount val="5"/>
                <c:pt idx="0">
                  <c:v>1157</c:v>
                </c:pt>
                <c:pt idx="1">
                  <c:v>1127</c:v>
                </c:pt>
                <c:pt idx="2">
                  <c:v>1130</c:v>
                </c:pt>
                <c:pt idx="3">
                  <c:v>1210</c:v>
                </c:pt>
                <c:pt idx="4">
                  <c:v>1094</c:v>
                </c:pt>
              </c:numCache>
            </c:numRef>
          </c:val>
        </c:ser>
        <c:ser>
          <c:idx val="1"/>
          <c:order val="1"/>
          <c:tx>
            <c:strRef>
              <c:f>'2015 onii medee'!$B$55</c:f>
              <c:strCache>
                <c:ptCount val="1"/>
                <c:pt idx="0">
                  <c:v>Амьд төрсөн хүүхэд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9.5923261390887284E-3"/>
                  <c:y val="1.1019283746556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'2015 onii medee'!$C$53:$G$53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'2015 onii medee'!$C$55:$G$55</c:f>
              <c:numCache>
                <c:formatCode>General</c:formatCode>
                <c:ptCount val="5"/>
                <c:pt idx="0">
                  <c:v>1161</c:v>
                </c:pt>
                <c:pt idx="1">
                  <c:v>1124</c:v>
                </c:pt>
                <c:pt idx="2">
                  <c:v>1133</c:v>
                </c:pt>
                <c:pt idx="3">
                  <c:v>1213</c:v>
                </c:pt>
                <c:pt idx="4">
                  <c:v>1107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83604992"/>
        <c:axId val="83606528"/>
      </c:barChart>
      <c:catAx>
        <c:axId val="8360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3606528"/>
        <c:crosses val="autoZero"/>
        <c:auto val="1"/>
        <c:lblAlgn val="ctr"/>
        <c:lblOffset val="100"/>
        <c:noMultiLvlLbl val="0"/>
      </c:catAx>
      <c:valAx>
        <c:axId val="83606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604992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3.8306867891513559E-2"/>
          <c:y val="0.88850503062117236"/>
          <c:w val="0.93947090988626425"/>
          <c:h val="7.0212160979877508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5.0925925925925923E-2"/>
          <c:w val="0.93691797900262463"/>
          <c:h val="0.74976086322543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'2015 onii medee'!$B$60</c:f>
              <c:strCache>
                <c:ptCount val="1"/>
                <c:pt idx="0">
                  <c:v>0-1 насны эндэгдэл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'2015 onii medee'!$C$59:$G$59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'2015 onii medee'!$C$60:$G$60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16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'2015 onii medee'!$B$61</c:f>
              <c:strCache>
                <c:ptCount val="1"/>
                <c:pt idx="0">
                  <c:v>5 хүртэлх насандаа эндсэн хүүхдийн тоо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'2015 onii medee'!$C$59:$G$59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'2015 onii medee'!$C$61:$G$61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28416"/>
        <c:axId val="83629952"/>
      </c:barChart>
      <c:catAx>
        <c:axId val="8362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3629952"/>
        <c:crosses val="autoZero"/>
        <c:auto val="1"/>
        <c:lblAlgn val="ctr"/>
        <c:lblOffset val="100"/>
        <c:noMultiLvlLbl val="0"/>
      </c:catAx>
      <c:valAx>
        <c:axId val="83629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62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0555555555555555E-2"/>
          <c:y val="0.89738043161271508"/>
          <c:w val="0.91863757655293088"/>
          <c:h val="6.6350247885680946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Халдварт өвчнөөр өвчлөгсөд, жил бүрийн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'2015 onii medee'!$B$68</c:f>
              <c:strCache>
                <c:ptCount val="1"/>
                <c:pt idx="0">
                  <c:v>Халдварт өвчнөөр өвчлөгсөд, жил бүрийн  8 сарын байдлаар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'2015 onii medee'!$C$67:$G$67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'2015 onii medee'!$C$68:$G$68</c:f>
              <c:numCache>
                <c:formatCode>General</c:formatCode>
                <c:ptCount val="5"/>
                <c:pt idx="0">
                  <c:v>2057</c:v>
                </c:pt>
                <c:pt idx="1">
                  <c:v>1308</c:v>
                </c:pt>
                <c:pt idx="2">
                  <c:v>1666</c:v>
                </c:pt>
                <c:pt idx="3">
                  <c:v>1714</c:v>
                </c:pt>
                <c:pt idx="4">
                  <c:v>1892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1066496"/>
        <c:axId val="21068032"/>
      </c:barChart>
      <c:catAx>
        <c:axId val="2106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068032"/>
        <c:crosses val="autoZero"/>
        <c:auto val="1"/>
        <c:lblAlgn val="ctr"/>
        <c:lblOffset val="100"/>
        <c:noMultiLvlLbl val="0"/>
      </c:catAx>
      <c:valAx>
        <c:axId val="21068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6649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hereg'!$Y$3</c:f>
              <c:strCache>
                <c:ptCount val="1"/>
                <c:pt idx="0">
                  <c:v>Гэмт хэргийн тоо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5.5555555555555558E-3"/>
                  <c:y val="-3.6563564610247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55555555555557E-3"/>
                  <c:y val="-1.962328156546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53489873704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-1.4897676951173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7779E-3"/>
                  <c:y val="2.8911621990179687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'gemt hereg'!$Z$2:$AD$2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'gemt hereg'!$Z$3:$AD$3</c:f>
              <c:numCache>
                <c:formatCode>General</c:formatCode>
                <c:ptCount val="5"/>
                <c:pt idx="0">
                  <c:v>453</c:v>
                </c:pt>
                <c:pt idx="1">
                  <c:v>303</c:v>
                </c:pt>
                <c:pt idx="2">
                  <c:v>326</c:v>
                </c:pt>
                <c:pt idx="3">
                  <c:v>306</c:v>
                </c:pt>
                <c:pt idx="4">
                  <c:v>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2176"/>
        <c:axId val="20883712"/>
      </c:barChart>
      <c:catAx>
        <c:axId val="2088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883712"/>
        <c:crosses val="autoZero"/>
        <c:auto val="1"/>
        <c:lblAlgn val="ctr"/>
        <c:lblOffset val="100"/>
        <c:noMultiLvlLbl val="0"/>
      </c:catAx>
      <c:valAx>
        <c:axId val="20883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8821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teever!$A$8</c:f>
              <c:strCache>
                <c:ptCount val="1"/>
                <c:pt idx="0">
                  <c:v>тээсэн зорчигчдын тоо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2222222222222233E-2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33E-2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-2.777777777777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222222222233E-2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00000000000000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teever!$C$7:$G$7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teever!$C$8:$G$8</c:f>
              <c:numCache>
                <c:formatCode>0.0</c:formatCode>
                <c:ptCount val="5"/>
                <c:pt idx="0">
                  <c:v>13.8</c:v>
                </c:pt>
                <c:pt idx="1">
                  <c:v>16.8</c:v>
                </c:pt>
                <c:pt idx="2">
                  <c:v>16.100000000000001</c:v>
                </c:pt>
                <c:pt idx="3">
                  <c:v>25.5</c:v>
                </c:pt>
                <c:pt idx="4">
                  <c:v>61.2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3208704"/>
        <c:axId val="23210240"/>
        <c:axId val="0"/>
      </c:bar3DChart>
      <c:catAx>
        <c:axId val="2320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3210240"/>
        <c:crosses val="autoZero"/>
        <c:auto val="1"/>
        <c:lblAlgn val="ctr"/>
        <c:lblOffset val="100"/>
        <c:noMultiLvlLbl val="0"/>
      </c:catAx>
      <c:valAx>
        <c:axId val="232102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3208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600">
                <a:latin typeface="Arial" panose="020B0604020202020204" pitchFamily="34" charset="0"/>
                <a:cs typeface="Arial" panose="020B0604020202020204" pitchFamily="34" charset="0"/>
              </a:rPr>
              <a:t>Нийт төсвийн зарлага төрлөөр, хувиар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Sheet1!$G$9</c:f>
              <c:strCache>
                <c:ptCount val="1"/>
                <c:pt idx="0">
                  <c:v>Нийт төсвийн зарлага төрлөөр</c:v>
                </c:pt>
              </c:strCache>
            </c:strRef>
          </c:tx>
          <c:dLbls>
            <c:dLbl>
              <c:idx val="0"/>
              <c:layout>
                <c:manualLayout>
                  <c:x val="7.2894339534991751E-3"/>
                  <c:y val="-1.26216490124487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7097266250809551E-2"/>
                  <c:y val="-7.7780671396712924E-3"/>
                </c:manualLayout>
              </c:layout>
              <c:tx>
                <c:rich>
                  <a:bodyPr/>
                  <a:lstStyle/>
                  <a:p>
                    <a:r>
                      <a:rPr lang="mn-MN" sz="1050"/>
                      <a:t>Тогтмол зардал
3%</a:t>
                    </a:r>
                    <a:endParaRPr lang="mn-MN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6736032995875504E-2"/>
                  <c:y val="-3.9687944098004057E-3"/>
                </c:manualLayout>
              </c:layout>
              <c:tx>
                <c:rich>
                  <a:bodyPr/>
                  <a:lstStyle/>
                  <a:p>
                    <a:r>
                      <a:rPr lang="mn-MN" sz="1050"/>
                      <a:t>Бараа үйлчилгээний бусад зардал
38%</a:t>
                    </a:r>
                    <a:endParaRPr lang="mn-MN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853018372703412"/>
                  <c:y val="8.3057426929884243E-2"/>
                </c:manualLayout>
              </c:layout>
              <c:tx>
                <c:rich>
                  <a:bodyPr/>
                  <a:lstStyle/>
                  <a:p>
                    <a:r>
                      <a:rPr lang="mn-MN" sz="1050" dirty="0"/>
                      <a:t>Хөрөнгийн зардал
8%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Sheet1!$F$10:$F$13</c:f>
              <c:strCache>
                <c:ptCount val="4"/>
                <c:pt idx="0">
                  <c:v>Цалин, нийгмийн даатгалын шимтгэл, эрүүл мэндийн даатгалын хураамж</c:v>
                </c:pt>
                <c:pt idx="1">
                  <c:v>тогтмол зардал</c:v>
                </c:pt>
                <c:pt idx="2">
                  <c:v>бараа үйлчилгээний бусад зардал</c:v>
                </c:pt>
                <c:pt idx="3">
                  <c:v>хөрөнгийн зардал</c:v>
                </c:pt>
              </c:strCache>
            </c:strRef>
          </c:cat>
          <c:val>
            <c:numRef>
              <c:f>Sheet1!$G$10:$G$13</c:f>
              <c:numCache>
                <c:formatCode>General</c:formatCode>
                <c:ptCount val="4"/>
                <c:pt idx="0">
                  <c:v>50.7</c:v>
                </c:pt>
                <c:pt idx="1">
                  <c:v>3.2</c:v>
                </c:pt>
                <c:pt idx="2">
                  <c:v>38.299999999999997</c:v>
                </c:pt>
                <c:pt idx="3">
                  <c:v>7.8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EE56EA-08F2-4469-BEA0-0069147CE249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28D288-C2E4-4A78-9EB5-DAC84C1B7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4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307964-ED7F-4E89-8301-3D8BC0B883F6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AFA86F-D36E-4066-AD60-62E49B810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81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D8BF6-814C-4034-B35F-96007C9DE09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4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6326-3429-4EB7-9FD7-FF7AF1A6612A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66DA-3CEA-4078-8524-8535DA084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4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E3CB-2EE3-48C3-AD7D-5B0ED1BFB12F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07AA-D2EF-4FAC-86FC-55076AAF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9359-79B7-4CD6-ADCF-1079E03D7950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7951-64D8-4F8E-A7FF-FF03D75EC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FFB11-BC2B-4D8F-8221-EA320BB04CAA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5F54-FFD8-4477-B632-C35D426A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2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1654-B65B-43D9-B074-7E442F599727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2B50-260D-4DBD-934E-1D29717DD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8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8A0F-DF0F-4B2C-B16A-DCCC2005DE93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366B-BC2B-490D-9D60-E4A307E91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5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E055-3A39-4598-9406-90F8857C6ABD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5A64-8D3D-467E-81E3-12444347C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4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1D85-049F-4E70-A70C-91011A0EF827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A676-576D-4451-9F50-A6E1F480B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6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D4FC-1D9C-4B17-872D-4718EDC8CDFC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FBDD-8F8B-4043-A283-A1434B8B0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B9A5-D661-4388-B9BC-5669CD8943CD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9E27-907C-4B10-B10F-D0CF67064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1B9B-0679-45C3-B868-B3220B3BD204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F267-7DA8-44ED-90C0-B61458D46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8061806-4A65-4C4C-8551-D3C5EA942721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6B70710-9AF8-4A28-9648-2EE044415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7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90575" y="2819400"/>
            <a:ext cx="8153400" cy="1066800"/>
          </a:xfrm>
        </p:spPr>
        <p:txBody>
          <a:bodyPr/>
          <a:lstStyle/>
          <a:p>
            <a:pPr eaLnBrk="1" hangingPunct="1"/>
            <a:r>
              <a:rPr lang="mn-MN" altLang="en-US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ДОРНОД АЙМГИЙН НИЙГЭМ ЭДИЙН ЗАСГИЙН БАЙДАЛ</a:t>
            </a:r>
            <a:endParaRPr lang="en-US" altLang="en-US" sz="32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 descr="nso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t="16194" r="24290" b="17409"/>
          <a:stretch>
            <a:fillRect/>
          </a:stretch>
        </p:blipFill>
        <p:spPr bwMode="auto">
          <a:xfrm>
            <a:off x="2667000" y="1019969"/>
            <a:ext cx="1422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Documents and Settings\d\Desktop\New Folder\dornod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r="11365"/>
          <a:stretch>
            <a:fillRect/>
          </a:stretch>
        </p:blipFill>
        <p:spPr bwMode="auto">
          <a:xfrm>
            <a:off x="5000625" y="973931"/>
            <a:ext cx="13716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838575" y="5943600"/>
            <a:ext cx="2057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sz="2000" dirty="0">
                <a:solidFill>
                  <a:srgbClr val="002060"/>
                </a:solidFill>
                <a:cs typeface="Arial" pitchFamily="34" charset="0"/>
              </a:rPr>
              <a:t>Чойбалсан хот</a:t>
            </a:r>
            <a:endParaRPr lang="en-US" sz="2000" dirty="0">
              <a:solidFill>
                <a:srgbClr val="002060"/>
              </a:solidFill>
              <a:cs typeface="Arial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mn-MN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0" y="40386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(</a:t>
            </a:r>
            <a:r>
              <a:rPr lang="mn-MN" altLang="en-US" sz="2800" b="1" dirty="0" smtClean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201</a:t>
            </a:r>
            <a:r>
              <a:rPr lang="en-US" altLang="en-US" sz="2800" b="1" dirty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7</a:t>
            </a:r>
            <a:r>
              <a:rPr lang="mn-MN" altLang="en-US" sz="2800" b="1" dirty="0" smtClean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mn-MN" altLang="en-US" sz="2800" b="1" dirty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оны эхний </a:t>
            </a:r>
            <a:r>
              <a:rPr lang="en-US" altLang="en-US" sz="2800" b="1" dirty="0" smtClean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07</a:t>
            </a:r>
            <a:r>
              <a:rPr lang="mn-MN" altLang="en-US" sz="2800" b="1" dirty="0" smtClean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mn-MN" altLang="en-US" sz="2800" b="1" dirty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сарын байдлаар</a:t>
            </a:r>
            <a:r>
              <a:rPr lang="en-US" altLang="en-US" sz="2800" b="1" dirty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)</a:t>
            </a:r>
          </a:p>
        </p:txBody>
      </p:sp>
    </p:spTree>
  </p:cSld>
  <p:clrMapOvr>
    <a:masterClrMapping/>
  </p:clrMapOvr>
  <p:transition spd="slow">
    <p:circl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2000" y="525463"/>
            <a:ext cx="8382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06680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	</a:t>
            </a:r>
            <a:r>
              <a:rPr lang="en-US" dirty="0" err="1" smtClean="0"/>
              <a:t>Аж</a:t>
            </a:r>
            <a:r>
              <a:rPr lang="en-US" dirty="0" smtClean="0"/>
              <a:t> </a:t>
            </a:r>
            <a:r>
              <a:rPr lang="en-US" dirty="0" err="1"/>
              <a:t>үйлдвэрийн</a:t>
            </a:r>
            <a:r>
              <a:rPr lang="en-US" dirty="0"/>
              <a:t> </a:t>
            </a:r>
            <a:r>
              <a:rPr lang="en-US" dirty="0" err="1"/>
              <a:t>нийт</a:t>
            </a:r>
            <a:r>
              <a:rPr lang="en-US" dirty="0"/>
              <a:t> </a:t>
            </a:r>
            <a:r>
              <a:rPr lang="en-US" dirty="0" err="1"/>
              <a:t>бүтээгдэхүүний</a:t>
            </a:r>
            <a:r>
              <a:rPr lang="en-US" dirty="0"/>
              <a:t> </a:t>
            </a:r>
            <a:r>
              <a:rPr lang="en-US" dirty="0" err="1"/>
              <a:t>үйлдвэрлэл</a:t>
            </a:r>
            <a:r>
              <a:rPr lang="en-US" dirty="0"/>
              <a:t> 32.3 </a:t>
            </a:r>
            <a:r>
              <a:rPr lang="en-US" dirty="0" err="1"/>
              <a:t>тэрбум</a:t>
            </a:r>
            <a:r>
              <a:rPr lang="en-US" dirty="0"/>
              <a:t> </a:t>
            </a:r>
            <a:r>
              <a:rPr lang="en-US" dirty="0" err="1"/>
              <a:t>төгрөг</a:t>
            </a:r>
            <a:r>
              <a:rPr lang="en-US" dirty="0"/>
              <a:t> </a:t>
            </a:r>
            <a:r>
              <a:rPr lang="en-US" dirty="0" err="1"/>
              <a:t>болж</a:t>
            </a:r>
            <a:r>
              <a:rPr lang="en-US" dirty="0"/>
              <a:t> </a:t>
            </a:r>
            <a:r>
              <a:rPr lang="en-US" dirty="0" err="1"/>
              <a:t>урьд</a:t>
            </a:r>
            <a:r>
              <a:rPr lang="en-US" dirty="0"/>
              <a:t> </a:t>
            </a:r>
            <a:r>
              <a:rPr lang="en-US" dirty="0" err="1"/>
              <a:t>оны</a:t>
            </a:r>
            <a:r>
              <a:rPr lang="en-US" dirty="0"/>
              <a:t> </a:t>
            </a:r>
            <a:r>
              <a:rPr lang="en-US" dirty="0" err="1"/>
              <a:t>мөн</a:t>
            </a:r>
            <a:r>
              <a:rPr lang="en-US" dirty="0"/>
              <a:t> </a:t>
            </a:r>
            <a:r>
              <a:rPr lang="en-US" dirty="0" err="1"/>
              <a:t>үеийнхээс</a:t>
            </a:r>
            <a:r>
              <a:rPr lang="en-US" dirty="0"/>
              <a:t> 0.89 </a:t>
            </a:r>
            <a:r>
              <a:rPr lang="mn-MN" dirty="0"/>
              <a:t>тэрбум </a:t>
            </a:r>
            <a:r>
              <a:rPr lang="en-US" dirty="0" err="1"/>
              <a:t>төгрөгөөр</a:t>
            </a:r>
            <a:r>
              <a:rPr lang="mn-MN" dirty="0"/>
              <a:t> өссөн бол </a:t>
            </a:r>
            <a:r>
              <a:rPr lang="en-US" dirty="0" err="1"/>
              <a:t>оны</a:t>
            </a:r>
            <a:r>
              <a:rPr lang="en-US" dirty="0"/>
              <a:t> </a:t>
            </a:r>
            <a:r>
              <a:rPr lang="en-US" dirty="0" err="1"/>
              <a:t>үнээр</a:t>
            </a:r>
            <a:r>
              <a:rPr lang="en-US" dirty="0"/>
              <a:t> 32.2 </a:t>
            </a:r>
            <a:r>
              <a:rPr lang="en-US" dirty="0" err="1"/>
              <a:t>тэрбум</a:t>
            </a:r>
            <a:r>
              <a:rPr lang="en-US" dirty="0"/>
              <a:t> </a:t>
            </a:r>
            <a:r>
              <a:rPr lang="en-US" dirty="0" err="1"/>
              <a:t>төгрөгийн</a:t>
            </a:r>
            <a:r>
              <a:rPr lang="en-US" dirty="0"/>
              <a:t> </a:t>
            </a:r>
            <a:r>
              <a:rPr lang="en-US" dirty="0" err="1"/>
              <a:t>борлуулалт</a:t>
            </a:r>
            <a:r>
              <a:rPr lang="en-US" dirty="0"/>
              <a:t> </a:t>
            </a:r>
            <a:r>
              <a:rPr lang="en-US" dirty="0" err="1"/>
              <a:t>хийсэн</a:t>
            </a:r>
            <a:r>
              <a:rPr lang="en-US" dirty="0"/>
              <a:t> </a:t>
            </a:r>
            <a:r>
              <a:rPr lang="en-US" dirty="0" err="1"/>
              <a:t>нь</a:t>
            </a:r>
            <a:r>
              <a:rPr lang="en-US" dirty="0"/>
              <a:t> </a:t>
            </a:r>
            <a:r>
              <a:rPr lang="en-US" dirty="0" err="1"/>
              <a:t>урьд</a:t>
            </a:r>
            <a:r>
              <a:rPr lang="en-US" dirty="0"/>
              <a:t> </a:t>
            </a:r>
            <a:r>
              <a:rPr lang="en-US" dirty="0" err="1"/>
              <a:t>оны</a:t>
            </a:r>
            <a:r>
              <a:rPr lang="en-US" dirty="0"/>
              <a:t> </a:t>
            </a:r>
            <a:r>
              <a:rPr lang="en-US" dirty="0" err="1"/>
              <a:t>мөн</a:t>
            </a:r>
            <a:r>
              <a:rPr lang="en-US" dirty="0"/>
              <a:t> </a:t>
            </a:r>
            <a:r>
              <a:rPr lang="en-US" dirty="0" err="1"/>
              <a:t>үеийнхээс</a:t>
            </a:r>
            <a:r>
              <a:rPr lang="en-US" dirty="0"/>
              <a:t> 1.3 </a:t>
            </a:r>
            <a:r>
              <a:rPr lang="en-US" dirty="0" err="1"/>
              <a:t>тэрбум</a:t>
            </a:r>
            <a:r>
              <a:rPr lang="en-US" dirty="0"/>
              <a:t> </a:t>
            </a:r>
            <a:r>
              <a:rPr lang="en-US" dirty="0" err="1"/>
              <a:t>төгрөгөөр</a:t>
            </a:r>
            <a:r>
              <a:rPr lang="mn-MN" dirty="0"/>
              <a:t> өссөн </a:t>
            </a:r>
            <a:r>
              <a:rPr lang="en-US" dirty="0" err="1"/>
              <a:t>гүйцэтгэлтэй</a:t>
            </a:r>
            <a:r>
              <a:rPr lang="en-US" dirty="0"/>
              <a:t> </a:t>
            </a:r>
            <a:r>
              <a:rPr lang="en-US" dirty="0" err="1"/>
              <a:t>байна</a:t>
            </a:r>
            <a:r>
              <a:rPr lang="en-US" dirty="0"/>
              <a:t>.    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4746"/>
              </p:ext>
            </p:extLst>
          </p:nvPr>
        </p:nvGraphicFramePr>
        <p:xfrm>
          <a:off x="816007" y="3048000"/>
          <a:ext cx="812158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3" imgW="5953125" imgH="1819453" progId="Excel.Sheet.12">
                  <p:embed/>
                </p:oleObj>
              </mc:Choice>
              <mc:Fallback>
                <p:oleObj name="Worksheet" r:id="rId3" imgW="5953125" imgH="181945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007" y="3048000"/>
                        <a:ext cx="8121585" cy="236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76325" y="2524125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/>
              <a:t>АЖ ҮЙЛДВЭРИЙН НИЙТ БҮТЭЭГДЭХҮҮН ҮЙЛДВЭРЛЭЛТ, сая.төг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1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2000" y="525463"/>
            <a:ext cx="8382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даатгал, халамж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050" y="1066800"/>
            <a:ext cx="8058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	Нийгмийн </a:t>
            </a:r>
            <a:r>
              <a:rPr lang="mn-MN" dirty="0"/>
              <a:t>даатгалын сангийн орлого 201</a:t>
            </a:r>
            <a:r>
              <a:rPr lang="en-US" dirty="0"/>
              <a:t>7</a:t>
            </a:r>
            <a:r>
              <a:rPr lang="mn-MN" dirty="0"/>
              <a:t> оны эхний </a:t>
            </a:r>
            <a:r>
              <a:rPr lang="en-US" dirty="0"/>
              <a:t>7</a:t>
            </a:r>
            <a:r>
              <a:rPr lang="mn-MN" dirty="0"/>
              <a:t> сард </a:t>
            </a:r>
            <a:r>
              <a:rPr lang="en-US" dirty="0"/>
              <a:t>12843.8</a:t>
            </a:r>
            <a:r>
              <a:rPr lang="mn-MN" dirty="0"/>
              <a:t> сая төгрөг, зарлага </a:t>
            </a:r>
            <a:r>
              <a:rPr lang="en-US" dirty="0"/>
              <a:t>26912.5 </a:t>
            </a:r>
            <a:r>
              <a:rPr lang="mn-MN" dirty="0"/>
              <a:t> сая төгрөг болж, өмнөх оны мөн үеийнхээс орлого </a:t>
            </a:r>
            <a:r>
              <a:rPr lang="en-US" dirty="0"/>
              <a:t>1383.6 </a:t>
            </a:r>
            <a:r>
              <a:rPr lang="mn-MN" dirty="0"/>
              <a:t>сая төгрөг буюу</a:t>
            </a:r>
            <a:r>
              <a:rPr lang="en-US" dirty="0"/>
              <a:t> 12.2</a:t>
            </a:r>
            <a:r>
              <a:rPr lang="mn-MN" dirty="0"/>
              <a:t>  хувиар, зарлага </a:t>
            </a:r>
            <a:r>
              <a:rPr lang="en-US" dirty="0"/>
              <a:t>1881.1</a:t>
            </a:r>
            <a:r>
              <a:rPr lang="mn-MN" dirty="0"/>
              <a:t> сая төгрөг буюу </a:t>
            </a:r>
            <a:r>
              <a:rPr lang="en-US" dirty="0"/>
              <a:t>7.5</a:t>
            </a:r>
            <a:r>
              <a:rPr lang="mn-MN" dirty="0"/>
              <a:t> хувиар өссөн үзүүлэлттэй байна. </a:t>
            </a:r>
            <a:endParaRPr lang="mn-MN" dirty="0" smtClean="0"/>
          </a:p>
          <a:p>
            <a:pPr algn="just"/>
            <a:r>
              <a:rPr lang="mn-MN" dirty="0"/>
              <a:t>	</a:t>
            </a:r>
            <a:r>
              <a:rPr lang="mn-MN" dirty="0" smtClean="0"/>
              <a:t>Нийгмийн </a:t>
            </a:r>
            <a:r>
              <a:rPr lang="mn-MN" dirty="0"/>
              <a:t>даатгалын сангаас тэтгэвэр авагчдын тоо </a:t>
            </a:r>
            <a:r>
              <a:rPr lang="en-US" dirty="0"/>
              <a:t>11282</a:t>
            </a:r>
            <a:r>
              <a:rPr lang="mn-MN" dirty="0"/>
              <a:t> байгаа нь өмнөх оны мөн үеэс </a:t>
            </a:r>
            <a:r>
              <a:rPr lang="en-US" dirty="0"/>
              <a:t>3.2</a:t>
            </a:r>
            <a:r>
              <a:rPr lang="mn-MN" dirty="0"/>
              <a:t> хувиар өссөн байна.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8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FC2B34B-FFC0-46B0-9D8B-D40E757128B9}" type="slidenum">
              <a:rPr lang="en-US" altLang="en-US" sz="14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40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5286375"/>
            <a:ext cx="3860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Дорнод аймгийн Статистикийн хэлтэс</a:t>
            </a:r>
          </a:p>
          <a:p>
            <a:pPr eaLnBrk="1" hangingPunct="1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хуудас: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www.dornod.nso.mn</a:t>
            </a:r>
          </a:p>
          <a:p>
            <a:pPr eaLnBrk="1" hangingPunct="1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И-мэйл: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dornod@nso.mn</a:t>
            </a:r>
          </a:p>
          <a:p>
            <a:pPr eaLnBrk="1" hangingPunct="1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Утас: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7058-4240</a:t>
            </a:r>
            <a:endParaRPr lang="mn-MN" altLang="en-US" sz="160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4" name="Picture 5" descr="D:\2013\10. October 2013\ЕБС-д хичээл заах\smile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822325"/>
            <a:ext cx="21050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1117600" y="3008313"/>
            <a:ext cx="7239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mn-MN" altLang="en-US" sz="44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Анхаарал хандуулсанд баярлалаа</a:t>
            </a:r>
            <a:endParaRPr lang="en-US" altLang="en-US" sz="440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90575" y="3607594"/>
            <a:ext cx="80010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5350" y="37719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329326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"/>
          <p:cNvSpPr>
            <a:spLocks noChangeArrowheads="1"/>
          </p:cNvSpPr>
          <p:nvPr/>
        </p:nvSpPr>
        <p:spPr bwMode="auto">
          <a:xfrm>
            <a:off x="790575" y="3741777"/>
            <a:ext cx="386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mn-MN" altLang="en-US" sz="1200" b="1" dirty="0"/>
              <a:t>Амаржсан эх, амьд төрсөн хүүхэд жил бүрийн </a:t>
            </a:r>
            <a:endParaRPr lang="en-US" altLang="en-US" sz="1200" b="1" dirty="0"/>
          </a:p>
          <a:p>
            <a:pPr algn="ctr" eaLnBrk="1" hangingPunct="1"/>
            <a:r>
              <a:rPr lang="mn-MN" altLang="en-US" sz="1200" b="1" dirty="0"/>
              <a:t>эхний </a:t>
            </a:r>
            <a:r>
              <a:rPr lang="en-US" altLang="en-US" sz="1200" b="1" dirty="0" smtClean="0"/>
              <a:t>07</a:t>
            </a:r>
            <a:r>
              <a:rPr lang="mn-MN" altLang="en-US" sz="1200" b="1" dirty="0" smtClean="0"/>
              <a:t> </a:t>
            </a:r>
            <a:r>
              <a:rPr lang="mn-MN" altLang="en-US" sz="1200" b="1" dirty="0"/>
              <a:t>сарын байдлаар</a:t>
            </a:r>
            <a:endParaRPr lang="en-US" altLang="en-US" sz="1200" b="1" dirty="0"/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5006975" y="3655219"/>
            <a:ext cx="375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mn-MN" altLang="en-US" sz="1200" b="1" dirty="0"/>
              <a:t>Эндсэн хүүхэд, жил бүрийн эхний </a:t>
            </a:r>
            <a:endParaRPr lang="en-US" altLang="en-US" sz="1200" b="1" dirty="0"/>
          </a:p>
          <a:p>
            <a:pPr algn="ctr" eaLnBrk="1" hangingPunct="1"/>
            <a:r>
              <a:rPr lang="en-US" altLang="en-US" sz="1200" b="1" dirty="0" smtClean="0"/>
              <a:t>07</a:t>
            </a:r>
            <a:r>
              <a:rPr lang="mn-MN" altLang="en-US" sz="1200" b="1" dirty="0" smtClean="0"/>
              <a:t> </a:t>
            </a:r>
            <a:r>
              <a:rPr lang="mn-MN" altLang="en-US" sz="1200" b="1" dirty="0"/>
              <a:t>сарын байдлаар</a:t>
            </a:r>
            <a:endParaRPr lang="en-US" altLang="en-US" sz="1200" b="1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067271"/>
              </p:ext>
            </p:extLst>
          </p:nvPr>
        </p:nvGraphicFramePr>
        <p:xfrm>
          <a:off x="703263" y="4192587"/>
          <a:ext cx="3971925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606803"/>
              </p:ext>
            </p:extLst>
          </p:nvPr>
        </p:nvGraphicFramePr>
        <p:xfrm>
          <a:off x="4876800" y="3886200"/>
          <a:ext cx="428625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829468" y="932557"/>
            <a:ext cx="8115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/>
              <a:t>	</a:t>
            </a:r>
            <a:r>
              <a:rPr lang="en-US" dirty="0" smtClean="0"/>
              <a:t>2017 </a:t>
            </a:r>
            <a:r>
              <a:rPr lang="en-US" dirty="0" err="1"/>
              <a:t>оны</a:t>
            </a:r>
            <a:r>
              <a:rPr lang="en-US" dirty="0"/>
              <a:t> </a:t>
            </a:r>
            <a:r>
              <a:rPr lang="mn-MN" dirty="0"/>
              <a:t>эхний </a:t>
            </a:r>
            <a:r>
              <a:rPr lang="en-US" dirty="0"/>
              <a:t>7 </a:t>
            </a:r>
            <a:r>
              <a:rPr lang="en-US" dirty="0" err="1"/>
              <a:t>сард</a:t>
            </a:r>
            <a:r>
              <a:rPr lang="en-US" dirty="0"/>
              <a:t> 1</a:t>
            </a:r>
            <a:r>
              <a:rPr lang="mn-MN" dirty="0"/>
              <a:t>107</a:t>
            </a:r>
            <a:r>
              <a:rPr lang="en-US" dirty="0"/>
              <a:t> </a:t>
            </a:r>
            <a:r>
              <a:rPr lang="en-US" dirty="0" err="1"/>
              <a:t>хүүхэд</a:t>
            </a:r>
            <a:r>
              <a:rPr lang="en-US" dirty="0"/>
              <a:t> </a:t>
            </a:r>
            <a:r>
              <a:rPr lang="en-US" dirty="0" err="1"/>
              <a:t>шинээр</a:t>
            </a:r>
            <a:r>
              <a:rPr lang="en-US" dirty="0"/>
              <a:t> </a:t>
            </a:r>
            <a:r>
              <a:rPr lang="en-US" dirty="0" err="1"/>
              <a:t>мэндэлж</a:t>
            </a:r>
            <a:r>
              <a:rPr lang="en-US" dirty="0"/>
              <a:t>, </a:t>
            </a:r>
            <a:r>
              <a:rPr lang="mn-MN" dirty="0"/>
              <a:t>244</a:t>
            </a:r>
            <a:r>
              <a:rPr lang="en-US" dirty="0"/>
              <a:t> </a:t>
            </a:r>
            <a:r>
              <a:rPr lang="en-US" dirty="0" err="1"/>
              <a:t>хүн</a:t>
            </a:r>
            <a:r>
              <a:rPr lang="en-US" dirty="0"/>
              <a:t> </a:t>
            </a:r>
            <a:r>
              <a:rPr lang="en-US" dirty="0" err="1"/>
              <a:t>нас</a:t>
            </a:r>
            <a:r>
              <a:rPr lang="en-US" dirty="0"/>
              <a:t> </a:t>
            </a:r>
            <a:r>
              <a:rPr lang="en-US" dirty="0" err="1"/>
              <a:t>баржээ</a:t>
            </a:r>
            <a:r>
              <a:rPr lang="en-US" dirty="0" smtClean="0"/>
              <a:t>.</a:t>
            </a:r>
            <a:r>
              <a:rPr lang="mn-MN" dirty="0" smtClean="0"/>
              <a:t> Сүүлийн 5 жилийн байдлаар төрсөн хүүхдийн тоог авч үзвэл 2016 оны 7 сард хамгийн их буюу 1213 хүүхэд мэндэлж байсан байна. Энэ оны хувьд төрсөн хүүхдийн тоо өмнөх оноос 106 тохиолдол буюу 8.7</a:t>
            </a:r>
            <a:r>
              <a:rPr lang="en-US" dirty="0" smtClean="0"/>
              <a:t> </a:t>
            </a:r>
            <a:r>
              <a:rPr lang="mn-MN" dirty="0" smtClean="0"/>
              <a:t>хувиар буурсан.</a:t>
            </a:r>
          </a:p>
          <a:p>
            <a:pPr algn="just"/>
            <a:r>
              <a:rPr lang="mn-MN" dirty="0" smtClean="0"/>
              <a:t>	Өмнөх онуудтай харьцуулахад энэ онд мэндэлсэн ихэр хүүхдийн тоо нэмэгдсэн байна.</a:t>
            </a:r>
            <a:endParaRPr lang="mn-MN" dirty="0"/>
          </a:p>
          <a:p>
            <a:pPr algn="just"/>
            <a:r>
              <a:rPr lang="mn-MN" dirty="0" smtClean="0"/>
              <a:t>	</a:t>
            </a:r>
            <a:r>
              <a:rPr lang="en-US" dirty="0" smtClean="0"/>
              <a:t> </a:t>
            </a:r>
            <a:r>
              <a:rPr lang="en-US" dirty="0" err="1"/>
              <a:t>Хүн</a:t>
            </a:r>
            <a:r>
              <a:rPr lang="en-US" dirty="0"/>
              <a:t> </a:t>
            </a:r>
            <a:r>
              <a:rPr lang="en-US" dirty="0" err="1"/>
              <a:t>амын</a:t>
            </a:r>
            <a:r>
              <a:rPr lang="en-US" dirty="0"/>
              <a:t> </a:t>
            </a:r>
            <a:r>
              <a:rPr lang="en-US" dirty="0" err="1"/>
              <a:t>цэвэр</a:t>
            </a:r>
            <a:r>
              <a:rPr lang="en-US" dirty="0"/>
              <a:t> </a:t>
            </a:r>
            <a:r>
              <a:rPr lang="en-US" dirty="0" err="1"/>
              <a:t>өсөлт</a:t>
            </a:r>
            <a:r>
              <a:rPr lang="en-US" dirty="0"/>
              <a:t>  </a:t>
            </a:r>
            <a:r>
              <a:rPr lang="mn-MN" dirty="0"/>
              <a:t>863 </a:t>
            </a:r>
            <a:r>
              <a:rPr lang="en-US" dirty="0" err="1"/>
              <a:t>болж</a:t>
            </a:r>
            <a:r>
              <a:rPr lang="mn-MN" dirty="0"/>
              <a:t>, өнгөрсөн оны </a:t>
            </a:r>
            <a:r>
              <a:rPr lang="en-US" dirty="0" err="1"/>
              <a:t>мөн</a:t>
            </a:r>
            <a:r>
              <a:rPr lang="en-US" dirty="0"/>
              <a:t> </a:t>
            </a:r>
            <a:r>
              <a:rPr lang="en-US" dirty="0" err="1"/>
              <a:t>үеийнхээс</a:t>
            </a:r>
            <a:r>
              <a:rPr lang="en-US" dirty="0"/>
              <a:t> </a:t>
            </a:r>
            <a:r>
              <a:rPr lang="mn-MN" dirty="0"/>
              <a:t>4</a:t>
            </a:r>
            <a:r>
              <a:rPr lang="en-US" dirty="0"/>
              <a:t>.9 </a:t>
            </a:r>
            <a:r>
              <a:rPr lang="en-US" dirty="0" err="1"/>
              <a:t>хувиар</a:t>
            </a:r>
            <a:r>
              <a:rPr lang="en-US" dirty="0"/>
              <a:t> </a:t>
            </a:r>
            <a:r>
              <a:rPr lang="mn-MN" dirty="0"/>
              <a:t>буюу </a:t>
            </a:r>
            <a:r>
              <a:rPr lang="en-US" dirty="0"/>
              <a:t>4</a:t>
            </a:r>
            <a:r>
              <a:rPr lang="mn-MN" dirty="0"/>
              <a:t>5-аар </a:t>
            </a:r>
            <a:r>
              <a:rPr lang="mn-MN" dirty="0" smtClean="0"/>
              <a:t>буурсан.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773694"/>
              </p:ext>
            </p:extLst>
          </p:nvPr>
        </p:nvGraphicFramePr>
        <p:xfrm>
          <a:off x="1852612" y="3652123"/>
          <a:ext cx="5943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1066800"/>
            <a:ext cx="82772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	</a:t>
            </a:r>
            <a:r>
              <a:rPr lang="en-US" dirty="0" err="1" smtClean="0"/>
              <a:t>Он</a:t>
            </a:r>
            <a:r>
              <a:rPr lang="en-US" dirty="0" smtClean="0"/>
              <a:t> </a:t>
            </a:r>
            <a:r>
              <a:rPr lang="en-US" dirty="0" err="1"/>
              <a:t>гарсаар</a:t>
            </a:r>
            <a:r>
              <a:rPr lang="en-US" dirty="0"/>
              <a:t> </a:t>
            </a:r>
            <a:r>
              <a:rPr lang="mn-MN" dirty="0"/>
              <a:t>217.0 </a:t>
            </a:r>
            <a:r>
              <a:rPr lang="en-US" dirty="0" err="1"/>
              <a:t>мянган</a:t>
            </a:r>
            <a:r>
              <a:rPr lang="en-US" dirty="0"/>
              <a:t> </a:t>
            </a:r>
            <a:r>
              <a:rPr lang="en-US" dirty="0" err="1"/>
              <a:t>хүнд</a:t>
            </a:r>
            <a:r>
              <a:rPr lang="en-US" dirty="0"/>
              <a:t> </a:t>
            </a:r>
            <a:r>
              <a:rPr lang="en-US" dirty="0" err="1"/>
              <a:t>амбулаторийн</a:t>
            </a:r>
            <a:r>
              <a:rPr lang="en-US" dirty="0"/>
              <a:t> </a:t>
            </a:r>
            <a:r>
              <a:rPr lang="en-US" dirty="0" err="1"/>
              <a:t>үзлэг</a:t>
            </a:r>
            <a:r>
              <a:rPr lang="en-US" dirty="0"/>
              <a:t> </a:t>
            </a:r>
            <a:r>
              <a:rPr lang="en-US" dirty="0" err="1"/>
              <a:t>хийсэн</a:t>
            </a:r>
            <a:r>
              <a:rPr lang="en-US" dirty="0"/>
              <a:t> </a:t>
            </a:r>
            <a:r>
              <a:rPr lang="en-US" dirty="0" err="1"/>
              <a:t>нь</a:t>
            </a:r>
            <a:r>
              <a:rPr lang="en-US" dirty="0"/>
              <a:t> </a:t>
            </a:r>
            <a:r>
              <a:rPr lang="en-US" dirty="0" err="1"/>
              <a:t>өмнөх</a:t>
            </a:r>
            <a:r>
              <a:rPr lang="en-US" dirty="0"/>
              <a:t> </a:t>
            </a:r>
            <a:r>
              <a:rPr lang="en-US" dirty="0" err="1"/>
              <a:t>оны</a:t>
            </a:r>
            <a:r>
              <a:rPr lang="en-US" dirty="0"/>
              <a:t> </a:t>
            </a:r>
            <a:r>
              <a:rPr lang="en-US" dirty="0" err="1"/>
              <a:t>мөн</a:t>
            </a:r>
            <a:r>
              <a:rPr lang="en-US" dirty="0"/>
              <a:t> </a:t>
            </a:r>
            <a:r>
              <a:rPr lang="en-US" dirty="0" err="1"/>
              <a:t>үеэс</a:t>
            </a:r>
            <a:r>
              <a:rPr lang="en-US" dirty="0"/>
              <a:t> </a:t>
            </a:r>
            <a:r>
              <a:rPr lang="mn-MN" dirty="0"/>
              <a:t>8.5 </a:t>
            </a:r>
            <a:r>
              <a:rPr lang="en-US" dirty="0" err="1"/>
              <a:t>хувиар</a:t>
            </a:r>
            <a:r>
              <a:rPr lang="mn-MN" dirty="0"/>
              <a:t> өссөн бол 11.1 мянган хүн эмнэлэгт хэвтэж эмчлүүлсэн нь өмнөх оны мөн үеэс 2.0 хувиар буурсан байна. Урьдчилан сэргийлэх үзлэгт 80.8 мянган хүн хамрагджээ</a:t>
            </a:r>
            <a:r>
              <a:rPr lang="mn-MN" dirty="0" smtClean="0"/>
              <a:t>.</a:t>
            </a:r>
          </a:p>
          <a:p>
            <a:pPr algn="just"/>
            <a:r>
              <a:rPr lang="mn-MN" dirty="0"/>
              <a:t>	Х</a:t>
            </a:r>
            <a:r>
              <a:rPr lang="en-US" dirty="0" err="1"/>
              <a:t>алдварт</a:t>
            </a:r>
            <a:r>
              <a:rPr lang="en-US" dirty="0"/>
              <a:t> </a:t>
            </a:r>
            <a:r>
              <a:rPr lang="mn-MN" dirty="0"/>
              <a:t>өвчнөөр өвчлөгчдийн тоо </a:t>
            </a:r>
            <a:r>
              <a:rPr lang="mn-MN" dirty="0" smtClean="0"/>
              <a:t>1892 </a:t>
            </a:r>
            <a:r>
              <a:rPr lang="mn-MN" dirty="0"/>
              <a:t>болж, өмнөх оны мөн үеийнхээс 17</a:t>
            </a:r>
            <a:r>
              <a:rPr lang="en-US" dirty="0"/>
              <a:t>8</a:t>
            </a:r>
            <a:r>
              <a:rPr lang="mn-MN" dirty="0"/>
              <a:t> хүн буюу 10.4 хувиар өсөхөд салхинцэцэг 572 тохиолдол, заг хүйтэн 465 тохиолдол, трихоминиаз </a:t>
            </a:r>
            <a:r>
              <a:rPr lang="en-US" dirty="0"/>
              <a:t>2</a:t>
            </a:r>
            <a:r>
              <a:rPr lang="mn-MN" dirty="0"/>
              <a:t>79 тохиолдол, энтервирус 23</a:t>
            </a:r>
            <a:r>
              <a:rPr lang="en-US" dirty="0"/>
              <a:t>5</a:t>
            </a:r>
            <a:r>
              <a:rPr lang="mn-MN" dirty="0"/>
              <a:t> тохиолдол, тэмбүү </a:t>
            </a:r>
            <a:r>
              <a:rPr lang="en-US" dirty="0"/>
              <a:t>1</a:t>
            </a:r>
            <a:r>
              <a:rPr lang="mn-MN" dirty="0"/>
              <a:t>32 тохиолдол тус тус бүртгэгдсэн нь голлон </a:t>
            </a:r>
            <a:r>
              <a:rPr lang="mn-MN" dirty="0" smtClean="0"/>
              <a:t>нөлөөлсөн.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</p:spTree>
    <p:extLst>
      <p:ext uri="{BB962C8B-B14F-4D97-AF65-F5344CB8AC3E}">
        <p14:creationId xmlns:p14="http://schemas.microsoft.com/office/powerpoint/2010/main" val="134333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69144" y="300337"/>
            <a:ext cx="8374856" cy="461664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1485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306116" y="885825"/>
            <a:ext cx="2351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дугаар 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116" y="1532156"/>
            <a:ext cx="331351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114550" y="5105401"/>
            <a:ext cx="192405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иргэдийн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57.4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хувийг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15-34 насны залуучууд эзэлж байна.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257550" y="1600201"/>
            <a:ext cx="1027509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alt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257550" y="2514601"/>
            <a:ext cx="102751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1739</a:t>
            </a:r>
            <a:endParaRPr lang="mn-MN" alt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143250" y="3505200"/>
            <a:ext cx="120967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2118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314450" y="1719262"/>
            <a:ext cx="8953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314450" y="2176464"/>
            <a:ext cx="895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2016.VII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279922" y="4233864"/>
            <a:ext cx="92987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2017.VII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838200"/>
            <a:ext cx="51435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1" y="773906"/>
            <a:ext cx="514350" cy="685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762501" y="1381304"/>
            <a:ext cx="41528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	Бүртгэлтэй ажилгүй </a:t>
            </a:r>
            <a:r>
              <a:rPr lang="mn-MN" dirty="0"/>
              <a:t>иргэдийн тоо эхний </a:t>
            </a:r>
            <a:r>
              <a:rPr lang="en-US" dirty="0"/>
              <a:t>7</a:t>
            </a:r>
            <a:r>
              <a:rPr lang="mn-MN" dirty="0"/>
              <a:t> сарын байдлаар </a:t>
            </a:r>
            <a:r>
              <a:rPr lang="en-US" dirty="0"/>
              <a:t>2118</a:t>
            </a:r>
            <a:r>
              <a:rPr lang="mn-MN" dirty="0"/>
              <a:t> байгаагийн </a:t>
            </a:r>
            <a:r>
              <a:rPr lang="en-US" dirty="0"/>
              <a:t>879</a:t>
            </a:r>
            <a:r>
              <a:rPr lang="mn-MN" dirty="0"/>
              <a:t> нь эмэгтэйчүүд байна. </a:t>
            </a:r>
            <a:endParaRPr lang="mn-MN" dirty="0" smtClean="0"/>
          </a:p>
          <a:p>
            <a:pPr algn="just"/>
            <a:r>
              <a:rPr lang="mn-MN" dirty="0"/>
              <a:t>	</a:t>
            </a:r>
            <a:r>
              <a:rPr lang="mn-MN" dirty="0" smtClean="0"/>
              <a:t>Эдгээр </a:t>
            </a:r>
            <a:r>
              <a:rPr lang="mn-MN" dirty="0"/>
              <a:t>ажилгүй иргэдийн </a:t>
            </a:r>
            <a:r>
              <a:rPr lang="en-US" dirty="0" err="1"/>
              <a:t>тоо</a:t>
            </a:r>
            <a:r>
              <a:rPr lang="mn-MN" dirty="0"/>
              <a:t> өмнөх оны </a:t>
            </a:r>
            <a:r>
              <a:rPr lang="en-US" dirty="0" err="1"/>
              <a:t>мөн</a:t>
            </a:r>
            <a:r>
              <a:rPr lang="en-US" dirty="0"/>
              <a:t> </a:t>
            </a:r>
            <a:r>
              <a:rPr lang="en-US" dirty="0" err="1"/>
              <a:t>үеэс</a:t>
            </a:r>
            <a:r>
              <a:rPr lang="en-US" dirty="0"/>
              <a:t> 881 </a:t>
            </a:r>
            <a:r>
              <a:rPr lang="en-US" dirty="0" err="1"/>
              <a:t>хүнээр</a:t>
            </a:r>
            <a:r>
              <a:rPr lang="en-US" dirty="0"/>
              <a:t> </a:t>
            </a:r>
            <a:r>
              <a:rPr lang="mn-MN" dirty="0"/>
              <a:t>буюу </a:t>
            </a:r>
            <a:r>
              <a:rPr lang="en-US" dirty="0"/>
              <a:t>58</a:t>
            </a:r>
            <a:r>
              <a:rPr lang="mn-MN" dirty="0"/>
              <a:t>.</a:t>
            </a:r>
            <a:r>
              <a:rPr lang="en-US" dirty="0"/>
              <a:t>4</a:t>
            </a:r>
            <a:r>
              <a:rPr lang="mn-MN" dirty="0"/>
              <a:t> </a:t>
            </a:r>
            <a:r>
              <a:rPr lang="mn-MN" dirty="0" smtClean="0"/>
              <a:t>хувиар </a:t>
            </a:r>
            <a:r>
              <a:rPr lang="mn-MN" dirty="0" smtClean="0"/>
              <a:t>буурсан  </a:t>
            </a:r>
            <a:r>
              <a:rPr lang="mn-MN" dirty="0"/>
              <a:t>байна. </a:t>
            </a:r>
            <a:endParaRPr lang="mn-MN" dirty="0" smtClean="0"/>
          </a:p>
          <a:p>
            <a:pPr algn="just"/>
            <a:r>
              <a:rPr lang="mn-MN" dirty="0"/>
              <a:t>	</a:t>
            </a:r>
            <a:r>
              <a:rPr lang="mn-MN" dirty="0" smtClean="0"/>
              <a:t>Бүртгэлтэй </a:t>
            </a:r>
            <a:r>
              <a:rPr lang="mn-MN" dirty="0"/>
              <a:t>ажилгүй иргэдийн </a:t>
            </a:r>
            <a:r>
              <a:rPr lang="en-US" dirty="0"/>
              <a:t>879</a:t>
            </a:r>
            <a:r>
              <a:rPr lang="mn-MN" dirty="0"/>
              <a:t> хүн буюу 4</a:t>
            </a:r>
            <a:r>
              <a:rPr lang="en-US" dirty="0"/>
              <a:t>1</a:t>
            </a:r>
            <a:r>
              <a:rPr lang="mn-MN" dirty="0"/>
              <a:t>.</a:t>
            </a:r>
            <a:r>
              <a:rPr lang="en-US" dirty="0"/>
              <a:t>5</a:t>
            </a:r>
            <a:r>
              <a:rPr lang="mn-MN" dirty="0"/>
              <a:t> хувийг эмэгтэйчүүд эзэлж, өмнөх оны мөн үеийнхээс </a:t>
            </a:r>
            <a:r>
              <a:rPr lang="en-US" dirty="0"/>
              <a:t>313</a:t>
            </a:r>
            <a:r>
              <a:rPr lang="mn-MN" dirty="0"/>
              <a:t> хүн буюу </a:t>
            </a:r>
            <a:r>
              <a:rPr lang="en-US" dirty="0"/>
              <a:t>64.3</a:t>
            </a:r>
            <a:r>
              <a:rPr lang="mn-MN" dirty="0"/>
              <a:t> хувиар өслөө. </a:t>
            </a:r>
            <a:endParaRPr lang="mn-MN" dirty="0" smtClean="0"/>
          </a:p>
          <a:p>
            <a:pPr algn="just"/>
            <a:r>
              <a:rPr lang="mn-MN" dirty="0"/>
              <a:t>	</a:t>
            </a:r>
            <a:r>
              <a:rPr lang="mn-MN" dirty="0" smtClean="0"/>
              <a:t>Эхний </a:t>
            </a:r>
            <a:r>
              <a:rPr lang="en-US" dirty="0"/>
              <a:t>7</a:t>
            </a:r>
            <a:r>
              <a:rPr lang="mn-MN" dirty="0"/>
              <a:t> сард </a:t>
            </a:r>
            <a:r>
              <a:rPr lang="mn-MN" dirty="0" smtClean="0"/>
              <a:t>525 </a:t>
            </a:r>
            <a:r>
              <a:rPr lang="mn-MN" dirty="0"/>
              <a:t>иргэн ажилд зуучлагдан </a:t>
            </a:r>
            <a:r>
              <a:rPr lang="mn-MN" dirty="0" smtClean="0"/>
              <a:t>оржээ</a:t>
            </a:r>
            <a:r>
              <a:rPr lang="mn-M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600950" y="6172200"/>
            <a:ext cx="14287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52487" y="300336"/>
            <a:ext cx="7434263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1485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14450" y="940714"/>
            <a:ext cx="30289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 ЭРХЛЭЛТИЙН БАЙГУУЛЛАГАД ШИНЭЭР БҮРТГҮҮЛСЭН</a:t>
            </a:r>
            <a:r>
              <a:rPr lang="en-US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ИРГЭД,</a:t>
            </a:r>
            <a:r>
              <a:rPr lang="en-US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</a:t>
            </a:r>
            <a:r>
              <a:rPr lang="en-US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дугаар сарын эцэст</a:t>
            </a:r>
            <a:endParaRPr lang="en-US" alt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182791" y="915987"/>
            <a:ext cx="3086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АЖИЛД ЗУУЧЛАГДАН ОРСОН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ИРГЭД,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дугаар сарын эцэст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520" y="1467530"/>
            <a:ext cx="3278981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696" y="1485900"/>
            <a:ext cx="3644504" cy="47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222773" y="5591176"/>
            <a:ext cx="9108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I-VII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222773" y="4953001"/>
            <a:ext cx="9108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I-VII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35520" y="1727201"/>
            <a:ext cx="1250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I-VII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340894" y="2066926"/>
            <a:ext cx="1126331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1316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218259" y="4267201"/>
            <a:ext cx="1407319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855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683733" y="5667376"/>
            <a:ext cx="1343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I-VII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829174" y="5014914"/>
            <a:ext cx="11144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I-VII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53000" y="1752601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I-VII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7686675" y="4352926"/>
            <a:ext cx="109418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756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7530704" y="6029326"/>
            <a:ext cx="1407319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525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7565232" y="2057401"/>
            <a:ext cx="1407319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874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838200"/>
            <a:ext cx="514350" cy="6858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838200"/>
            <a:ext cx="514350" cy="685800"/>
          </a:xfrm>
          <a:prstGeom prst="rect">
            <a:avLst/>
          </a:prstGeom>
          <a:noFill/>
        </p:spPr>
      </p:pic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228789" y="6029326"/>
            <a:ext cx="1407319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157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95325" y="536576"/>
            <a:ext cx="8077200" cy="4000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50491" y="2209800"/>
            <a:ext cx="79668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04" y="2429093"/>
            <a:ext cx="595096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1066800"/>
            <a:ext cx="8014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dirty="0" smtClean="0"/>
              <a:t>	Аймгийн </a:t>
            </a:r>
            <a:r>
              <a:rPr lang="mn-MN" dirty="0" smtClean="0"/>
              <a:t>эхний </a:t>
            </a:r>
            <a:r>
              <a:rPr lang="en-US" dirty="0"/>
              <a:t>7</a:t>
            </a:r>
            <a:r>
              <a:rPr lang="mn-MN" dirty="0"/>
              <a:t> сард </a:t>
            </a:r>
            <a:r>
              <a:rPr lang="en-US" dirty="0"/>
              <a:t>3</a:t>
            </a:r>
            <a:r>
              <a:rPr lang="mn-MN" dirty="0"/>
              <a:t>31</a:t>
            </a:r>
            <a:r>
              <a:rPr lang="eu-ES" dirty="0"/>
              <a:t> хэрэг бүртгэгдэж, гэмт хэргийн улмаас </a:t>
            </a:r>
            <a:r>
              <a:rPr lang="mn-MN" dirty="0"/>
              <a:t>23 </a:t>
            </a:r>
            <a:r>
              <a:rPr lang="eu-ES" dirty="0"/>
              <a:t>хүн нас барж, 1</a:t>
            </a:r>
            <a:r>
              <a:rPr lang="mn-MN" dirty="0"/>
              <a:t>53</a:t>
            </a:r>
            <a:r>
              <a:rPr lang="eu-ES" dirty="0"/>
              <a:t> хүн гэмтэж бэртсэн байна. Бүртгэгдсэн гэмт хэргийн тоо өмнөх оны мөн </a:t>
            </a:r>
            <a:r>
              <a:rPr lang="mn-MN" dirty="0"/>
              <a:t>үеэс </a:t>
            </a:r>
            <a:r>
              <a:rPr lang="en-US" dirty="0"/>
              <a:t>2</a:t>
            </a:r>
            <a:r>
              <a:rPr lang="mn-MN" dirty="0"/>
              <a:t>5 хэргээр буюу 7</a:t>
            </a:r>
            <a:r>
              <a:rPr lang="en-US" dirty="0"/>
              <a:t>.</a:t>
            </a:r>
            <a:r>
              <a:rPr lang="mn-MN" dirty="0"/>
              <a:t>5 хувиар өссөн байна.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62200" y="2400409"/>
            <a:ext cx="535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dirty="0"/>
              <a:t>Бүртгэгдсэн гэмт хэргийн тоо, жил бүрийн </a:t>
            </a:r>
            <a:endParaRPr lang="en-US" dirty="0"/>
          </a:p>
          <a:p>
            <a:pPr algn="ctr"/>
            <a:r>
              <a:rPr lang="mn-MN" dirty="0"/>
              <a:t>эхний </a:t>
            </a:r>
            <a:r>
              <a:rPr lang="en-US" dirty="0"/>
              <a:t>7</a:t>
            </a:r>
            <a:r>
              <a:rPr lang="mn-MN" dirty="0"/>
              <a:t>-р сарын байдлаар, </a:t>
            </a:r>
            <a:r>
              <a:rPr lang="en-US" dirty="0"/>
              <a:t>/</a:t>
            </a:r>
            <a:r>
              <a:rPr lang="mn-MN" dirty="0"/>
              <a:t>өссөн дүнгээр</a:t>
            </a:r>
            <a:r>
              <a:rPr lang="en-US" dirty="0"/>
              <a:t>/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57314468"/>
              </p:ext>
            </p:extLst>
          </p:nvPr>
        </p:nvGraphicFramePr>
        <p:xfrm>
          <a:off x="1562315" y="3352800"/>
          <a:ext cx="65913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43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33400"/>
            <a:ext cx="8153400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Тээвэр, холбоо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143001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	</a:t>
            </a:r>
            <a:r>
              <a:rPr lang="en-US" dirty="0" err="1" smtClean="0"/>
              <a:t>Аймгийн</a:t>
            </a:r>
            <a:r>
              <a:rPr lang="en-US" dirty="0" smtClean="0"/>
              <a:t> </a:t>
            </a:r>
            <a:r>
              <a:rPr lang="en-US" dirty="0" err="1"/>
              <a:t>Холбооны</a:t>
            </a:r>
            <a:r>
              <a:rPr lang="en-US" dirty="0"/>
              <a:t> </a:t>
            </a:r>
            <a:r>
              <a:rPr lang="en-US" dirty="0" err="1"/>
              <a:t>газрын</a:t>
            </a:r>
            <a:r>
              <a:rPr lang="en-US" dirty="0"/>
              <a:t> </a:t>
            </a:r>
            <a:r>
              <a:rPr lang="en-US" dirty="0" err="1"/>
              <a:t>нийт</a:t>
            </a:r>
            <a:r>
              <a:rPr lang="en-US" dirty="0"/>
              <a:t> </a:t>
            </a:r>
            <a:r>
              <a:rPr lang="en-US" dirty="0" err="1"/>
              <a:t>орлого</a:t>
            </a:r>
            <a:r>
              <a:rPr lang="en-US" dirty="0"/>
              <a:t> 199</a:t>
            </a:r>
            <a:r>
              <a:rPr lang="mn-MN" dirty="0"/>
              <a:t>.</a:t>
            </a:r>
            <a:r>
              <a:rPr lang="en-US" dirty="0"/>
              <a:t>0 </a:t>
            </a:r>
            <a:r>
              <a:rPr lang="en-US" dirty="0" err="1"/>
              <a:t>сая</a:t>
            </a:r>
            <a:r>
              <a:rPr lang="en-US" dirty="0"/>
              <a:t> </a:t>
            </a:r>
            <a:r>
              <a:rPr lang="en-US" dirty="0" err="1"/>
              <a:t>төгрөгт</a:t>
            </a:r>
            <a:r>
              <a:rPr lang="en-US" dirty="0"/>
              <a:t> </a:t>
            </a:r>
            <a:r>
              <a:rPr lang="en-US" dirty="0" err="1"/>
              <a:t>хүрсний</a:t>
            </a:r>
            <a:r>
              <a:rPr lang="en-US" dirty="0"/>
              <a:t> 21.1 </a:t>
            </a:r>
            <a:r>
              <a:rPr lang="en-US" dirty="0" err="1"/>
              <a:t>хувийг</a:t>
            </a:r>
            <a:r>
              <a:rPr lang="en-US" dirty="0"/>
              <a:t> </a:t>
            </a:r>
            <a:r>
              <a:rPr lang="en-US" dirty="0" err="1"/>
              <a:t>хүн</a:t>
            </a:r>
            <a:r>
              <a:rPr lang="en-US" dirty="0"/>
              <a:t> </a:t>
            </a:r>
            <a:r>
              <a:rPr lang="en-US" dirty="0" err="1"/>
              <a:t>амаас</a:t>
            </a:r>
            <a:r>
              <a:rPr lang="en-US" dirty="0"/>
              <a:t> </a:t>
            </a:r>
            <a:r>
              <a:rPr lang="en-US" dirty="0" err="1"/>
              <a:t>орсон</a:t>
            </a:r>
            <a:r>
              <a:rPr lang="en-US" dirty="0"/>
              <a:t> </a:t>
            </a:r>
            <a:r>
              <a:rPr lang="en-US" dirty="0" err="1"/>
              <a:t>орлого</a:t>
            </a:r>
            <a:r>
              <a:rPr lang="en-US" dirty="0"/>
              <a:t> </a:t>
            </a:r>
            <a:r>
              <a:rPr lang="en-US" dirty="0" err="1"/>
              <a:t>эзэлж</a:t>
            </a:r>
            <a:r>
              <a:rPr lang="en-US" dirty="0"/>
              <a:t> </a:t>
            </a:r>
            <a:r>
              <a:rPr lang="en-US" dirty="0" err="1"/>
              <a:t>байна</a:t>
            </a:r>
            <a:r>
              <a:rPr lang="en-US" dirty="0"/>
              <a:t>. </a:t>
            </a:r>
            <a:endParaRPr lang="mn-MN" dirty="0" smtClean="0"/>
          </a:p>
          <a:p>
            <a:pPr algn="just"/>
            <a:r>
              <a:rPr lang="mn-MN" dirty="0"/>
              <a:t>	</a:t>
            </a:r>
            <a:r>
              <a:rPr lang="en-US" dirty="0" err="1" smtClean="0"/>
              <a:t>Шуудан</a:t>
            </a:r>
            <a:r>
              <a:rPr lang="en-US" dirty="0" smtClean="0"/>
              <a:t> </a:t>
            </a:r>
            <a:r>
              <a:rPr lang="en-US" dirty="0" err="1"/>
              <a:t>тээврийн</a:t>
            </a:r>
            <a:r>
              <a:rPr lang="en-US" dirty="0"/>
              <a:t> </a:t>
            </a:r>
            <a:r>
              <a:rPr lang="en-US" dirty="0" err="1"/>
              <a:t>газар</a:t>
            </a:r>
            <a:r>
              <a:rPr lang="en-US" dirty="0"/>
              <a:t> 0.22 </a:t>
            </a:r>
            <a:r>
              <a:rPr lang="en-US" dirty="0" err="1"/>
              <a:t>мянган</a:t>
            </a:r>
            <a:r>
              <a:rPr lang="en-US" dirty="0"/>
              <a:t> </a:t>
            </a:r>
            <a:r>
              <a:rPr lang="en-US" dirty="0" err="1" smtClean="0"/>
              <a:t>зорчигч</a:t>
            </a:r>
            <a:r>
              <a:rPr lang="mn-MN" dirty="0"/>
              <a:t>,</a:t>
            </a:r>
            <a:r>
              <a:rPr lang="en-US" dirty="0" smtClean="0"/>
              <a:t> </a:t>
            </a:r>
            <a:r>
              <a:rPr lang="mn-MN" dirty="0"/>
              <a:t>Авто тээврийн төв ТӨҮГ </a:t>
            </a:r>
            <a:r>
              <a:rPr lang="en-US" dirty="0"/>
              <a:t>2</a:t>
            </a:r>
            <a:r>
              <a:rPr lang="mn-MN" dirty="0"/>
              <a:t>7.2 </a:t>
            </a:r>
            <a:r>
              <a:rPr lang="en-US" dirty="0" err="1"/>
              <a:t>мянган</a:t>
            </a:r>
            <a:r>
              <a:rPr lang="en-US" dirty="0"/>
              <a:t> </a:t>
            </a:r>
            <a:r>
              <a:rPr lang="en-US" dirty="0" err="1"/>
              <a:t>зорчигч</a:t>
            </a:r>
            <a:r>
              <a:rPr lang="en-US" dirty="0"/>
              <a:t> </a:t>
            </a:r>
            <a:r>
              <a:rPr lang="en-US" dirty="0" err="1"/>
              <a:t>тээвэрлэ</a:t>
            </a:r>
            <a:r>
              <a:rPr lang="mn-MN" dirty="0"/>
              <a:t>сэн ба үүний 4.4 хувийг </a:t>
            </a:r>
            <a:r>
              <a:rPr lang="mn-MN" dirty="0" smtClean="0"/>
              <a:t>гадаад </a:t>
            </a:r>
            <a:r>
              <a:rPr lang="mn-MN" dirty="0"/>
              <a:t>зорчигч эзэлж, 17455.8 </a:t>
            </a:r>
            <a:r>
              <a:rPr lang="en-US" dirty="0" err="1"/>
              <a:t>мянган</a:t>
            </a:r>
            <a:r>
              <a:rPr lang="en-US" dirty="0"/>
              <a:t> </a:t>
            </a:r>
            <a:r>
              <a:rPr lang="en-US" dirty="0" err="1"/>
              <a:t>хүн</a:t>
            </a:r>
            <a:r>
              <a:rPr lang="en-US" dirty="0"/>
              <a:t> </a:t>
            </a:r>
            <a:r>
              <a:rPr lang="en-US" dirty="0" err="1"/>
              <a:t>км-ийн</a:t>
            </a:r>
            <a:r>
              <a:rPr lang="en-US" dirty="0"/>
              <a:t> </a:t>
            </a:r>
            <a:r>
              <a:rPr lang="en-US" dirty="0" err="1"/>
              <a:t>зорчигч</a:t>
            </a:r>
            <a:r>
              <a:rPr lang="en-US" dirty="0"/>
              <a:t> </a:t>
            </a:r>
            <a:r>
              <a:rPr lang="en-US" dirty="0" err="1"/>
              <a:t>эргэлтийн</a:t>
            </a:r>
            <a:r>
              <a:rPr lang="en-US" dirty="0"/>
              <a:t> </a:t>
            </a:r>
            <a:r>
              <a:rPr lang="en-US" dirty="0" err="1"/>
              <a:t>ажил</a:t>
            </a:r>
            <a:r>
              <a:rPr lang="en-US" dirty="0"/>
              <a:t> </a:t>
            </a:r>
            <a:r>
              <a:rPr lang="en-US" dirty="0" err="1"/>
              <a:t>гүйцэтгэн</a:t>
            </a:r>
            <a:r>
              <a:rPr lang="en-US" dirty="0"/>
              <a:t> </a:t>
            </a:r>
            <a:r>
              <a:rPr lang="mn-MN" dirty="0"/>
              <a:t>61182.7 </a:t>
            </a:r>
            <a:r>
              <a:rPr lang="en-US" dirty="0" err="1"/>
              <a:t>мян</a:t>
            </a:r>
            <a:r>
              <a:rPr lang="mn-MN" dirty="0"/>
              <a:t>ган</a:t>
            </a:r>
            <a:r>
              <a:rPr lang="en-US" dirty="0"/>
              <a:t> </a:t>
            </a:r>
            <a:r>
              <a:rPr lang="en-US" dirty="0" err="1"/>
              <a:t>төгрөгийн</a:t>
            </a:r>
            <a:r>
              <a:rPr lang="en-US" dirty="0"/>
              <a:t> </a:t>
            </a:r>
            <a:r>
              <a:rPr lang="en-US" dirty="0" err="1"/>
              <a:t>орлоготой</a:t>
            </a:r>
            <a:r>
              <a:rPr lang="en-US" dirty="0"/>
              <a:t> </a:t>
            </a:r>
            <a:r>
              <a:rPr lang="en-US" dirty="0" err="1"/>
              <a:t>ажиллажээ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dirty="0"/>
              <a:t>Тээсэн зорчигчдын тоо, мянган хүнээр,</a:t>
            </a:r>
            <a:endParaRPr lang="en-US" dirty="0"/>
          </a:p>
          <a:p>
            <a:pPr algn="ctr"/>
            <a:r>
              <a:rPr lang="mn-MN" dirty="0"/>
              <a:t>жил бүрийн 7 сарын байдлаар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91844551"/>
              </p:ext>
            </p:extLst>
          </p:nvPr>
        </p:nvGraphicFramePr>
        <p:xfrm>
          <a:off x="1219200" y="4075331"/>
          <a:ext cx="6858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544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462290"/>
            <a:ext cx="8077200" cy="400110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29" name="Picture 1" descr="\\exchange_server\TAMGIIN GAZAR\OLON NIITTEI HARILTSAH HELTES\Khanui.L\icons\Untitled-1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7999"/>
            <a:ext cx="609600" cy="609600"/>
          </a:xfrm>
          <a:prstGeom prst="rect">
            <a:avLst/>
          </a:prstGeom>
          <a:noFill/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38200" y="981074"/>
            <a:ext cx="7924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mn-MN" dirty="0" smtClean="0"/>
              <a:t>	Орон </a:t>
            </a:r>
            <a:r>
              <a:rPr lang="mn-MN" dirty="0"/>
              <a:t>нутгийн нийт орлого </a:t>
            </a:r>
            <a:r>
              <a:rPr lang="en-US" dirty="0"/>
              <a:t>32972.9</a:t>
            </a:r>
            <a:r>
              <a:rPr lang="mn-MN" dirty="0"/>
              <a:t> сая төгрөг төлөвлөгдсөнөөс </a:t>
            </a:r>
            <a:r>
              <a:rPr lang="en-US" dirty="0"/>
              <a:t>30972.1</a:t>
            </a:r>
            <a:r>
              <a:rPr lang="mn-MN" dirty="0"/>
              <a:t> сая төгрөг, үүнээс татварын орлого</a:t>
            </a:r>
            <a:r>
              <a:rPr lang="en-US" dirty="0"/>
              <a:t> 9763.2</a:t>
            </a:r>
            <a:r>
              <a:rPr lang="mn-MN" dirty="0"/>
              <a:t> сая төлөвлөгдсөнөөс гүйцэтгэлээр </a:t>
            </a:r>
            <a:r>
              <a:rPr lang="en-US" dirty="0"/>
              <a:t>9318.3</a:t>
            </a:r>
            <a:r>
              <a:rPr lang="mn-MN" dirty="0"/>
              <a:t> сая төгрөгт хүрч төлөвлөгөө </a:t>
            </a:r>
            <a:r>
              <a:rPr lang="en-US" dirty="0"/>
              <a:t>444.9</a:t>
            </a:r>
            <a:r>
              <a:rPr lang="mn-MN" dirty="0"/>
              <a:t> сая төгрөгөөр тасарсан байна.</a:t>
            </a:r>
            <a:endParaRPr lang="en-US" dirty="0"/>
          </a:p>
          <a:p>
            <a:pPr algn="just"/>
            <a:r>
              <a:rPr lang="mn-MN" dirty="0" smtClean="0"/>
              <a:t>	Аймгийн </a:t>
            </a:r>
            <a:r>
              <a:rPr lang="mn-MN" dirty="0"/>
              <a:t>төсвийн нийт зарлага 34</a:t>
            </a:r>
            <a:r>
              <a:rPr lang="en-US" dirty="0"/>
              <a:t>192.8</a:t>
            </a:r>
            <a:r>
              <a:rPr lang="mn-MN" dirty="0"/>
              <a:t> сая төгрөг төлөвлөгдсөнөөс </a:t>
            </a:r>
            <a:r>
              <a:rPr lang="en-US" dirty="0"/>
              <a:t>30543.0</a:t>
            </a:r>
            <a:r>
              <a:rPr lang="mn-MN" dirty="0"/>
              <a:t> сая төгрөгийн гарсан гүйцэтгэлийг бүрэн санхүүжүүлсэн.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588082"/>
              </p:ext>
            </p:extLst>
          </p:nvPr>
        </p:nvGraphicFramePr>
        <p:xfrm>
          <a:off x="1981200" y="3047999"/>
          <a:ext cx="586740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50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33400"/>
            <a:ext cx="8458200" cy="338554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  <a:endParaRPr lang="mn-MN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066801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	</a:t>
            </a:r>
            <a:r>
              <a:rPr lang="eu-ES" dirty="0" smtClean="0"/>
              <a:t>Хэрэглээний </a:t>
            </a:r>
            <a:r>
              <a:rPr lang="eu-ES" dirty="0"/>
              <a:t>үнийн индекс 201</a:t>
            </a:r>
            <a:r>
              <a:rPr lang="en-US" dirty="0"/>
              <a:t>7</a:t>
            </a:r>
            <a:r>
              <a:rPr lang="eu-ES" dirty="0"/>
              <a:t> оны </a:t>
            </a:r>
            <a:r>
              <a:rPr lang="mn-MN" dirty="0"/>
              <a:t>7 дугаар </a:t>
            </a:r>
            <a:r>
              <a:rPr lang="eu-ES" dirty="0"/>
              <a:t>сард өмнөх сараас </a:t>
            </a:r>
            <a:r>
              <a:rPr lang="en-US" dirty="0"/>
              <a:t>0.1 </a:t>
            </a:r>
            <a:r>
              <a:rPr lang="eu-ES" dirty="0"/>
              <a:t>хув</a:t>
            </a:r>
            <a:r>
              <a:rPr lang="mn-MN" dirty="0"/>
              <a:t>иар буурч</a:t>
            </a:r>
            <a:r>
              <a:rPr lang="eu-ES" dirty="0"/>
              <a:t>, өмнөх оны мөн үеийнхээс </a:t>
            </a:r>
            <a:r>
              <a:rPr lang="mn-MN" dirty="0"/>
              <a:t>4.7</a:t>
            </a:r>
            <a:r>
              <a:rPr lang="eu-ES" dirty="0"/>
              <a:t> хувь</a:t>
            </a:r>
            <a:r>
              <a:rPr lang="mn-MN" dirty="0"/>
              <a:t>, жилийн эцсээс 3</a:t>
            </a:r>
            <a:r>
              <a:rPr lang="en-US" dirty="0"/>
              <a:t>.</a:t>
            </a:r>
            <a:r>
              <a:rPr lang="mn-MN" dirty="0"/>
              <a:t>8 хувиар</a:t>
            </a:r>
            <a:r>
              <a:rPr lang="eu-ES" dirty="0"/>
              <a:t> өслөө</a:t>
            </a:r>
            <a:r>
              <a:rPr lang="mn-MN" dirty="0"/>
              <a:t>.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74863"/>
              </p:ext>
            </p:extLst>
          </p:nvPr>
        </p:nvGraphicFramePr>
        <p:xfrm>
          <a:off x="914400" y="2133600"/>
          <a:ext cx="48768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4" imgW="5267322" imgH="3609900" progId="Excel.Sheet.12">
                  <p:embed/>
                </p:oleObj>
              </mc:Choice>
              <mc:Fallback>
                <p:oleObj name="Worksheet" r:id="rId4" imgW="5267322" imgH="3609900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4876800" cy="434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934075" y="1999062"/>
            <a:ext cx="2971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</a:rPr>
              <a:t>Ерөнхий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индекс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жилийн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эцсээс</a:t>
            </a:r>
            <a:r>
              <a:rPr lang="en-US" b="1" dirty="0">
                <a:solidFill>
                  <a:srgbClr val="FF0000"/>
                </a:solidFill>
              </a:rPr>
              <a:t> 3.</a:t>
            </a:r>
            <a:r>
              <a:rPr lang="mn-MN" b="1" dirty="0">
                <a:solidFill>
                  <a:srgbClr val="FF0000"/>
                </a:solidFill>
              </a:rPr>
              <a:t>8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хувиар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өсөхөд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mn-MN" dirty="0"/>
              <a:t>хүнсний бараа, согтууруулах бус ундаа, с</a:t>
            </a:r>
            <a:r>
              <a:rPr lang="en-US" dirty="0" err="1"/>
              <a:t>огтууруулах</a:t>
            </a:r>
            <a:r>
              <a:rPr lang="en-US" dirty="0"/>
              <a:t> </a:t>
            </a:r>
            <a:r>
              <a:rPr lang="en-US" dirty="0" err="1"/>
              <a:t>ундаа</a:t>
            </a:r>
            <a:r>
              <a:rPr lang="en-US" dirty="0"/>
              <a:t>, </a:t>
            </a:r>
            <a:r>
              <a:rPr lang="en-US" dirty="0" err="1"/>
              <a:t>тамхи</a:t>
            </a:r>
            <a:r>
              <a:rPr lang="en-US" dirty="0"/>
              <a:t>, </a:t>
            </a:r>
            <a:r>
              <a:rPr lang="en-US" dirty="0" err="1"/>
              <a:t>мансууруулах</a:t>
            </a:r>
            <a:r>
              <a:rPr lang="en-US" dirty="0"/>
              <a:t> </a:t>
            </a:r>
            <a:r>
              <a:rPr lang="en-US" dirty="0" err="1"/>
              <a:t>бодис</a:t>
            </a:r>
            <a:r>
              <a:rPr lang="mn-MN" dirty="0"/>
              <a:t>, тээвэр, г</a:t>
            </a:r>
            <a:r>
              <a:rPr lang="en-US" dirty="0" err="1"/>
              <a:t>эр</a:t>
            </a:r>
            <a:r>
              <a:rPr lang="en-US" dirty="0"/>
              <a:t> </a:t>
            </a:r>
            <a:r>
              <a:rPr lang="en-US" dirty="0" err="1"/>
              <a:t>ахуйн</a:t>
            </a:r>
            <a:r>
              <a:rPr lang="en-US" dirty="0"/>
              <a:t> </a:t>
            </a:r>
            <a:r>
              <a:rPr lang="en-US" dirty="0" err="1"/>
              <a:t>тавилга</a:t>
            </a:r>
            <a:r>
              <a:rPr lang="en-US" dirty="0"/>
              <a:t>, </a:t>
            </a:r>
            <a:r>
              <a:rPr lang="en-US" dirty="0" err="1"/>
              <a:t>гэр</a:t>
            </a:r>
            <a:r>
              <a:rPr lang="en-US" dirty="0"/>
              <a:t> </a:t>
            </a:r>
            <a:r>
              <a:rPr lang="en-US" dirty="0" err="1"/>
              <a:t>ахуйн</a:t>
            </a:r>
            <a:r>
              <a:rPr lang="en-US" dirty="0"/>
              <a:t> </a:t>
            </a:r>
            <a:r>
              <a:rPr lang="en-US" dirty="0" err="1"/>
              <a:t>бараа</a:t>
            </a:r>
            <a:r>
              <a:rPr lang="mn-MN" dirty="0"/>
              <a:t>, э</a:t>
            </a:r>
            <a:r>
              <a:rPr lang="en-US" dirty="0"/>
              <a:t>м </a:t>
            </a:r>
            <a:r>
              <a:rPr lang="en-US" dirty="0" err="1"/>
              <a:t>тариа</a:t>
            </a:r>
            <a:r>
              <a:rPr lang="en-US" dirty="0"/>
              <a:t>, </a:t>
            </a:r>
            <a:r>
              <a:rPr lang="en-US" dirty="0" err="1"/>
              <a:t>эмнэлэгийн</a:t>
            </a:r>
            <a:r>
              <a:rPr lang="en-US" dirty="0"/>
              <a:t> </a:t>
            </a:r>
            <a:r>
              <a:rPr lang="en-US" dirty="0" err="1"/>
              <a:t>үйлчилгээ</a:t>
            </a:r>
            <a:r>
              <a:rPr lang="mn-MN" dirty="0"/>
              <a:t>, б</a:t>
            </a:r>
            <a:r>
              <a:rPr lang="en-US" dirty="0" err="1"/>
              <a:t>усад</a:t>
            </a:r>
            <a:r>
              <a:rPr lang="en-US" dirty="0"/>
              <a:t> </a:t>
            </a:r>
            <a:r>
              <a:rPr lang="en-US" dirty="0" err="1"/>
              <a:t>бараа</a:t>
            </a:r>
            <a:r>
              <a:rPr lang="en-US" dirty="0"/>
              <a:t>, </a:t>
            </a:r>
            <a:r>
              <a:rPr lang="en-US" dirty="0" err="1"/>
              <a:t>үйлчилгээ</a:t>
            </a:r>
            <a:r>
              <a:rPr lang="mn-MN" dirty="0"/>
              <a:t>ний</a:t>
            </a:r>
            <a:r>
              <a:rPr lang="en-US" dirty="0"/>
              <a:t> </a:t>
            </a:r>
            <a:r>
              <a:rPr lang="en-US" dirty="0" err="1"/>
              <a:t>бүлгийн</a:t>
            </a:r>
            <a:r>
              <a:rPr lang="en-US" dirty="0"/>
              <a:t> </a:t>
            </a:r>
            <a:r>
              <a:rPr lang="en-US" dirty="0" err="1"/>
              <a:t>үнэ</a:t>
            </a:r>
            <a:r>
              <a:rPr lang="en-US" dirty="0"/>
              <a:t> </a:t>
            </a:r>
            <a:r>
              <a:rPr lang="en-US" dirty="0" err="1"/>
              <a:t>тариф</a:t>
            </a:r>
            <a:r>
              <a:rPr lang="en-US" dirty="0"/>
              <a:t> </a:t>
            </a:r>
            <a:r>
              <a:rPr lang="mn-MN" dirty="0"/>
              <a:t>4</a:t>
            </a:r>
            <a:r>
              <a:rPr lang="en-US" dirty="0"/>
              <a:t>.</a:t>
            </a:r>
            <a:r>
              <a:rPr lang="mn-MN" dirty="0"/>
              <a:t>5</a:t>
            </a:r>
            <a:r>
              <a:rPr lang="en-US" dirty="0"/>
              <a:t>-</a:t>
            </a:r>
            <a:r>
              <a:rPr lang="mn-MN" dirty="0"/>
              <a:t>11</a:t>
            </a:r>
            <a:r>
              <a:rPr lang="en-US" dirty="0"/>
              <a:t>.</a:t>
            </a:r>
            <a:r>
              <a:rPr lang="mn-MN" dirty="0"/>
              <a:t>4</a:t>
            </a:r>
            <a:r>
              <a:rPr lang="en-US" dirty="0"/>
              <a:t> </a:t>
            </a:r>
            <a:r>
              <a:rPr lang="en-US" dirty="0" err="1"/>
              <a:t>хувиар</a:t>
            </a:r>
            <a:r>
              <a:rPr lang="en-US" dirty="0"/>
              <a:t> </a:t>
            </a:r>
            <a:r>
              <a:rPr lang="en-US" dirty="0" err="1"/>
              <a:t>өссөн</a:t>
            </a:r>
            <a:r>
              <a:rPr lang="en-US" dirty="0"/>
              <a:t> </a:t>
            </a:r>
            <a:r>
              <a:rPr lang="en-US" dirty="0" err="1"/>
              <a:t>нь</a:t>
            </a:r>
            <a:r>
              <a:rPr lang="en-US" dirty="0"/>
              <a:t> </a:t>
            </a:r>
            <a:r>
              <a:rPr lang="en-US" dirty="0" err="1"/>
              <a:t>нөлөөлжээ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1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5997</TotalTime>
  <Words>361</Words>
  <Application>Microsoft Office PowerPoint</Application>
  <PresentationFormat>On-screen Show (4:3)</PresentationFormat>
  <Paragraphs>93</Paragraphs>
  <Slides>12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Worksheet</vt:lpstr>
      <vt:lpstr>ДОРНОД АЙМГИЙН НИЙГЭМ ЭДИЙН ЗАСГИЙН БАЙДАЛ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dornod</dc:creator>
  <cp:lastModifiedBy>Tumurchimeg</cp:lastModifiedBy>
  <cp:revision>1074</cp:revision>
  <cp:lastPrinted>2015-06-07T08:51:34Z</cp:lastPrinted>
  <dcterms:created xsi:type="dcterms:W3CDTF">2012-03-01T01:17:13Z</dcterms:created>
  <dcterms:modified xsi:type="dcterms:W3CDTF">2017-08-11T07:54:48Z</dcterms:modified>
</cp:coreProperties>
</file>